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88" r:id="rId2"/>
    <p:sldMasterId id="2147483694" r:id="rId3"/>
    <p:sldMasterId id="2147483696" r:id="rId4"/>
  </p:sldMasterIdLst>
  <p:notesMasterIdLst>
    <p:notesMasterId r:id="rId23"/>
  </p:notesMasterIdLst>
  <p:sldIdLst>
    <p:sldId id="257" r:id="rId5"/>
    <p:sldId id="268" r:id="rId6"/>
    <p:sldId id="258" r:id="rId7"/>
    <p:sldId id="282" r:id="rId8"/>
    <p:sldId id="280" r:id="rId9"/>
    <p:sldId id="311" r:id="rId10"/>
    <p:sldId id="312" r:id="rId11"/>
    <p:sldId id="274" r:id="rId12"/>
    <p:sldId id="309" r:id="rId13"/>
    <p:sldId id="259" r:id="rId14"/>
    <p:sldId id="310" r:id="rId15"/>
    <p:sldId id="307" r:id="rId16"/>
    <p:sldId id="306" r:id="rId17"/>
    <p:sldId id="301" r:id="rId18"/>
    <p:sldId id="302" r:id="rId19"/>
    <p:sldId id="303" r:id="rId20"/>
    <p:sldId id="304" r:id="rId21"/>
    <p:sldId id="30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808000"/>
    <a:srgbClr val="99CC00"/>
    <a:srgbClr val="FF3300"/>
    <a:srgbClr val="66FF66"/>
    <a:srgbClr val="FF9900"/>
    <a:srgbClr val="FFCC66"/>
    <a:srgbClr val="FFCC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87651" autoAdjust="0"/>
  </p:normalViewPr>
  <p:slideViewPr>
    <p:cSldViewPr>
      <p:cViewPr>
        <p:scale>
          <a:sx n="50" d="100"/>
          <a:sy n="50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D254D66-9938-4635-90AE-76E5B5531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0" y="2693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6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2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T0" fmla="*/ 2568 w 36729"/>
                      <a:gd name="T1" fmla="*/ 990 h 21600"/>
                      <a:gd name="T2" fmla="*/ 0 w 36729"/>
                      <a:gd name="T3" fmla="*/ 1156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6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80 h 22305"/>
                      <a:gd name="T4" fmla="*/ 541 w 34812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40 w 36830"/>
                      <a:gd name="T3" fmla="*/ 2380 h 22305"/>
                      <a:gd name="T4" fmla="*/ 1051 w 36830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1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3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29"/>
                  <a:ext cx="443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2951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951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AC614-DA6D-44D2-8518-BA7509CE4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3786B-2C5C-42C1-AEB4-200E71FD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4721A-A80E-48D5-A01D-A841B61E8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13D4F-A7CA-43FE-8416-711D2F3C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CC542-F808-4B98-86E0-BAD5763E0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12291-6DD8-41D9-8294-41C814F62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A0C1D-8435-475A-9E9A-8215B126E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B572A-E4C9-491C-91AA-2271FE698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66A20-388F-4857-B632-C3478957D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1450E-5ADE-43B8-8A13-AE8774A7B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1DA39-F6E2-428B-93D6-BCDB46A89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EDC73-B3C0-4E81-8815-6EFB98135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3D558-1445-43F1-86A9-283FCE7CB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B12FD-0513-4218-AC3C-F3CD338A1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0EA64-37E8-4AB0-978A-D127634E0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3F1C2-A343-43C3-B3C1-620961762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219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340C2-A6CC-45F7-8023-9E35E04E2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9C531-9BE5-49D2-BA6A-EF5AD1E47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A378B-542D-49D8-B557-D14563217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CF540-6B0F-4740-909A-144C80E08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2FB5B-B9E0-44D3-86CE-937FD452D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F0723-249A-4B9A-BBD8-9E922CD58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6D20F-7C27-4443-8EC4-8B3D24E46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EC6C0-6A18-4990-9EC0-D4BF57CFF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45A2C-DD22-44DA-9E53-C11AD122E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82219-DF9D-4B5A-8575-77A65F8CF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1B5E5-0B87-40DD-9702-875B449DB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50423-E2AB-4DC4-B6FC-A9AEE78D3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E438C-62B7-4285-B8E0-07A76B720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040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04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C248-3780-4425-8D40-9FA8E6080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DA8E-D3A4-4A97-B079-5C50AD547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DF571-0E89-4D8D-912F-C52C85402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CE75-7F05-4D29-86AC-B4C0CC2AA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FFDE3-AC16-475D-87EA-B50D7C387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67BE0-C6F8-4A76-9D66-9F4B514B7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102B-6DFE-4C43-ACAF-8C564E9EF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2D604-54EB-4FB5-8246-A7B8F6732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36AE9-2610-4011-BF9D-21BF8B1AC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80BDC-C6A8-426F-B6BB-5493D05A3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9351C-C2B1-48D5-901B-B729ADE4A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AA513-D477-4EDD-9C6C-0FC91BD96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7978-81A7-432E-B85D-5451723D0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BDEE5-D014-4BBE-8FA2-8D0F8BE8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4D458-6A0C-4D1E-96BA-36B76C9ED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AEBD4-09B9-415A-AC34-4451EBB3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F3351-D21D-473F-A8CE-F70BA867F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D5CCD-40FD-4D6F-B48E-C41084E30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13442-EBBB-49AE-97FF-F8222D902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7176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177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178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179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180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181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7204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05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06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07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08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09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10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11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12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13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14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15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16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17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18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19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20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21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22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23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24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7227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28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29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30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31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32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33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34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35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36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237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T0" fmla="*/ 211 w 21600"/>
                  <a:gd name="T1" fmla="*/ 0 h 21602"/>
                  <a:gd name="T2" fmla="*/ 833 w 21600"/>
                  <a:gd name="T3" fmla="*/ 903 h 21602"/>
                  <a:gd name="T4" fmla="*/ 0 w 21600"/>
                  <a:gd name="T5" fmla="*/ 874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54 h 22305"/>
                  <a:gd name="T2" fmla="*/ 486 w 28940"/>
                  <a:gd name="T3" fmla="*/ 933 h 22305"/>
                  <a:gd name="T4" fmla="*/ 123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1 h 22305"/>
                  <a:gd name="T4" fmla="*/ 230 w 30473"/>
                  <a:gd name="T5" fmla="*/ 90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189 h 22305"/>
                  <a:gd name="T2" fmla="*/ 393 w 34812"/>
                  <a:gd name="T3" fmla="*/ 933 h 22305"/>
                  <a:gd name="T4" fmla="*/ 149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189 h 22305"/>
                  <a:gd name="T2" fmla="*/ 559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T0" fmla="*/ 0 w 31881"/>
                  <a:gd name="T1" fmla="*/ 419 h 21600"/>
                  <a:gd name="T2" fmla="*/ 724 w 31881"/>
                  <a:gd name="T3" fmla="*/ 203 h 21600"/>
                  <a:gd name="T4" fmla="*/ 414 w 31881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T0" fmla="*/ 0 w 31146"/>
                  <a:gd name="T1" fmla="*/ 189 h 21600"/>
                  <a:gd name="T2" fmla="*/ 298 w 31146"/>
                  <a:gd name="T3" fmla="*/ 400 h 21600"/>
                  <a:gd name="T4" fmla="*/ 126 w 31146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717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849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49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49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44B0C06-4230-43A4-BF4D-177DA6EE0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2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62CAFE2-CA39-461F-BE16-9EA690274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3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117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1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1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1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722970E-23D2-4F33-989C-2828F4C74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2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9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44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993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25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16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7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8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9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0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993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4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07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993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38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8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8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538129C-1297-4C48-A5D5-DACE51BF1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4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gif"/><Relationship Id="rId5" Type="http://schemas.openxmlformats.org/officeDocument/2006/relationships/slide" Target="slide12.xml"/><Relationship Id="rId4" Type="http://schemas.openxmlformats.org/officeDocument/2006/relationships/slide" Target="slide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gif"/><Relationship Id="rId5" Type="http://schemas.openxmlformats.org/officeDocument/2006/relationships/slide" Target="slide12.xml"/><Relationship Id="rId4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gif"/><Relationship Id="rId5" Type="http://schemas.openxmlformats.org/officeDocument/2006/relationships/slide" Target="slide12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gif"/><Relationship Id="rId5" Type="http://schemas.openxmlformats.org/officeDocument/2006/relationships/slide" Target="slide12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gif"/><Relationship Id="rId5" Type="http://schemas.openxmlformats.org/officeDocument/2006/relationships/slide" Target="slide1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gif"/><Relationship Id="rId5" Type="http://schemas.openxmlformats.org/officeDocument/2006/relationships/slide" Target="slide12.xml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vn/imgres?imgurl=http://img176.imageshack.us/img176/2835/untitledjkloxl6.png&amp;imgrefurl=http://vnthuquan.net/diendan/tm.aspx%3Fm%3D276754&amp;usg=__XBigTxpP-ClWl8tEbVC9TY9WbLs=&amp;h=250&amp;w=384&amp;sz=202&amp;hl=vi&amp;start=8&amp;tbnid=R7HgizXxQXXSvM:&amp;tbnh=80&amp;tbnw=123&amp;prev=/images%3Fq%3DTr%25C3%25A2u%2Bc%25C3%25A0y%26gbv%3D2%26ndsp%3D20%26hl%3Dvi%26sa%3DN" TargetMode="Externa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hyperlink" Target="http://images.google.com.vn/imgres?imgurl=http://www.baobinhdinh.com.vn/562/2003/2/2011/images/temkimdong.jpg&amp;imgrefurl=http://www.baobinhdinh.com.vn/562/2003/2/2011/&amp;usg=__LX5Avmmr0n-Nfq50ztpKkdlQOZU=&amp;h=181&amp;w=139&amp;sz=6&amp;hl=vi&amp;start=3&amp;um=1&amp;tbnid=RnOjfut0GbgWwM:&amp;tbnh=101&amp;tbnw=78&amp;prev=/images%3Fq%3D%2522%25E1%25BA%25A3nh%2BKim%2B%25C4%2590%25E1%25BB%2593ng%2522%2B%2522%25E1%25BA%25A3nh%2BKim%2B%25C4%2590%25E1%25BB%2593ng%2522%26um%3D1%26hl%3Dvi%26lr%3D%26sa%3DX%26as_qdr%3Dall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0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6400" y="1905000"/>
            <a:ext cx="238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528" name="Picture 56" descr="36_1_5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76200"/>
            <a:ext cx="20574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31" name="AutoShape 59"/>
          <p:cNvSpPr>
            <a:spLocks noChangeArrowheads="1"/>
          </p:cNvSpPr>
          <p:nvPr/>
        </p:nvSpPr>
        <p:spPr bwMode="auto">
          <a:xfrm>
            <a:off x="0" y="1600200"/>
            <a:ext cx="7696200" cy="1295400"/>
          </a:xfrm>
          <a:prstGeom prst="cloudCallout">
            <a:avLst>
              <a:gd name="adj1" fmla="val -34407"/>
              <a:gd name="adj2" fmla="val 8149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Arial" charset="0"/>
              </a:rPr>
              <a:t>Vị ngữ trong câu kể Ai là gì ? có đặc điểm gì ?</a:t>
            </a:r>
          </a:p>
        </p:txBody>
      </p:sp>
      <p:sp>
        <p:nvSpPr>
          <p:cNvPr id="105533" name="AutoShape 61"/>
          <p:cNvSpPr>
            <a:spLocks noChangeArrowheads="1"/>
          </p:cNvSpPr>
          <p:nvPr/>
        </p:nvSpPr>
        <p:spPr bwMode="auto">
          <a:xfrm>
            <a:off x="304800" y="2895600"/>
            <a:ext cx="8001000" cy="1981200"/>
          </a:xfrm>
          <a:prstGeom prst="cloudCallout">
            <a:avLst>
              <a:gd name="adj1" fmla="val 50477"/>
              <a:gd name="adj2" fmla="val 51361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Arial" charset="0"/>
              </a:rPr>
              <a:t>Xác định vị ngữ trong câu sau:</a:t>
            </a:r>
          </a:p>
          <a:p>
            <a:pPr algn="ctr"/>
            <a:r>
              <a:rPr lang="en-US">
                <a:latin typeface="Arial" charset="0"/>
              </a:rPr>
              <a:t>Tô Ngọc Vân là nghệ sĩ tài hoa.</a:t>
            </a:r>
          </a:p>
        </p:txBody>
      </p:sp>
      <p:sp>
        <p:nvSpPr>
          <p:cNvPr id="105534" name="AutoShape 62"/>
          <p:cNvSpPr>
            <a:spLocks noChangeArrowheads="1"/>
          </p:cNvSpPr>
          <p:nvPr/>
        </p:nvSpPr>
        <p:spPr bwMode="auto">
          <a:xfrm>
            <a:off x="2362200" y="4953000"/>
            <a:ext cx="5638800" cy="914400"/>
          </a:xfrm>
          <a:prstGeom prst="cloudCallout">
            <a:avLst>
              <a:gd name="adj1" fmla="val -28380"/>
              <a:gd name="adj2" fmla="val 121704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Arial" charset="0"/>
              </a:rPr>
              <a:t>Đặt câu kể </a:t>
            </a:r>
            <a:r>
              <a:rPr lang="en-US" i="1">
                <a:latin typeface="Arial" charset="0"/>
              </a:rPr>
              <a:t>Ai là gì 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05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5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5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5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5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31" grpId="0" animBg="1"/>
      <p:bldP spid="105533" grpId="0" animBg="1"/>
      <p:bldP spid="10553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304800" y="533400"/>
            <a:ext cx="8610600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u="sng">
                <a:solidFill>
                  <a:schemeClr val="hlink"/>
                </a:solidFill>
                <a:latin typeface="Arial" charset="0"/>
              </a:rPr>
              <a:t>Bài 2.</a:t>
            </a:r>
            <a:r>
              <a:rPr lang="pt-BR" sz="3200">
                <a:solidFill>
                  <a:schemeClr val="hlink"/>
                </a:solidFill>
                <a:latin typeface="Arial" charset="0"/>
              </a:rPr>
              <a:t> Chọn từ ngữ thích hợp ở cột A ghép với từ ngữ ở cột B để tạo thành câu kể </a:t>
            </a:r>
            <a:r>
              <a:rPr lang="pt-BR" sz="3200" i="1">
                <a:solidFill>
                  <a:schemeClr val="hlink"/>
                </a:solidFill>
                <a:latin typeface="Arial" charset="0"/>
              </a:rPr>
              <a:t>Ai là gì ?</a:t>
            </a:r>
            <a:r>
              <a:rPr lang="pt-BR" sz="360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endParaRPr lang="pt-BR" sz="3600">
              <a:solidFill>
                <a:srgbClr val="FF0000"/>
              </a:solidFill>
              <a:latin typeface="Arial" charset="0"/>
            </a:endParaRPr>
          </a:p>
          <a:p>
            <a:r>
              <a:rPr lang="pt-BR" sz="3600">
                <a:solidFill>
                  <a:srgbClr val="0000FF"/>
                </a:solidFill>
                <a:latin typeface="Arial" charset="0"/>
              </a:rPr>
              <a:t>   </a:t>
            </a:r>
          </a:p>
          <a:p>
            <a:r>
              <a:rPr lang="pt-BR" sz="3600">
                <a:solidFill>
                  <a:srgbClr val="0000FF"/>
                </a:solidFill>
                <a:latin typeface="Arial" charset="0"/>
              </a:rPr>
              <a:t>	                     </a:t>
            </a:r>
            <a:endParaRPr lang="pt-BR" sz="3600">
              <a:solidFill>
                <a:srgbClr val="FF0000"/>
              </a:solidFill>
              <a:latin typeface="Arial" charset="0"/>
            </a:endParaRPr>
          </a:p>
          <a:p>
            <a:r>
              <a:rPr lang="pt-BR" sz="360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r>
              <a:rPr lang="pt-BR" sz="3600">
                <a:solidFill>
                  <a:srgbClr val="0000FF"/>
                </a:solidFill>
                <a:latin typeface="Arial" charset="0"/>
              </a:rPr>
              <a:t>                                                </a:t>
            </a:r>
          </a:p>
          <a:p>
            <a:r>
              <a:rPr lang="pt-BR" sz="3600">
                <a:solidFill>
                  <a:srgbClr val="0000FF"/>
                </a:solidFill>
                <a:latin typeface="Arial" charset="0"/>
              </a:rPr>
              <a:t>                            </a:t>
            </a:r>
            <a:endParaRPr lang="en-US" sz="360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112747" name="Group 107"/>
          <p:cNvGraphicFramePr>
            <a:graphicFrameLocks noGrp="1"/>
          </p:cNvGraphicFramePr>
          <p:nvPr>
            <p:ph sz="half" idx="1"/>
          </p:nvPr>
        </p:nvGraphicFramePr>
        <p:xfrm>
          <a:off x="457200" y="2438400"/>
          <a:ext cx="2438400" cy="3352800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Bạn Lan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Người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Cô giáo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Trẻ 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751" name="Group 111"/>
          <p:cNvGraphicFramePr>
            <a:graphicFrameLocks noGrp="1"/>
          </p:cNvGraphicFramePr>
          <p:nvPr>
            <p:ph sz="quarter" idx="2"/>
          </p:nvPr>
        </p:nvGraphicFramePr>
        <p:xfrm>
          <a:off x="4572000" y="2438400"/>
          <a:ext cx="4038600" cy="335280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Là tương lai của đất nước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Là người mẹ thứ hai của 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Là người Hà Nội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Là vốn quý nhất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704" name="Line 64"/>
          <p:cNvSpPr>
            <a:spLocks noChangeShapeType="1"/>
          </p:cNvSpPr>
          <p:nvPr/>
        </p:nvSpPr>
        <p:spPr bwMode="auto">
          <a:xfrm>
            <a:off x="2895600" y="2971800"/>
            <a:ext cx="1676400" cy="1524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05" name="Line 65"/>
          <p:cNvSpPr>
            <a:spLocks noChangeShapeType="1"/>
          </p:cNvSpPr>
          <p:nvPr/>
        </p:nvSpPr>
        <p:spPr bwMode="auto">
          <a:xfrm>
            <a:off x="2895600" y="3733800"/>
            <a:ext cx="1676400" cy="1600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06" name="Line 66"/>
          <p:cNvSpPr>
            <a:spLocks noChangeShapeType="1"/>
          </p:cNvSpPr>
          <p:nvPr/>
        </p:nvSpPr>
        <p:spPr bwMode="auto">
          <a:xfrm flipV="1">
            <a:off x="2895600" y="3581400"/>
            <a:ext cx="167640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07" name="Line 67"/>
          <p:cNvSpPr>
            <a:spLocks noChangeShapeType="1"/>
          </p:cNvSpPr>
          <p:nvPr/>
        </p:nvSpPr>
        <p:spPr bwMode="auto">
          <a:xfrm flipV="1">
            <a:off x="2895600" y="2743200"/>
            <a:ext cx="1676400" cy="2819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0" name="Rectangle 70"/>
          <p:cNvSpPr>
            <a:spLocks noChangeArrowheads="1"/>
          </p:cNvSpPr>
          <p:nvPr/>
        </p:nvSpPr>
        <p:spPr bwMode="auto">
          <a:xfrm>
            <a:off x="5105400" y="1828800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12711" name="Rectangle 71"/>
          <p:cNvSpPr>
            <a:spLocks noChangeArrowheads="1"/>
          </p:cNvSpPr>
          <p:nvPr/>
        </p:nvSpPr>
        <p:spPr bwMode="auto">
          <a:xfrm>
            <a:off x="457200" y="18288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12712" name="Rectangle 72"/>
          <p:cNvSpPr>
            <a:spLocks noChangeArrowheads="1"/>
          </p:cNvSpPr>
          <p:nvPr/>
        </p:nvSpPr>
        <p:spPr bwMode="auto">
          <a:xfrm>
            <a:off x="5410200" y="18288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graphicFrame>
        <p:nvGraphicFramePr>
          <p:cNvPr id="112743" name="Group 103"/>
          <p:cNvGraphicFramePr>
            <a:graphicFrameLocks noGrp="1"/>
          </p:cNvGraphicFramePr>
          <p:nvPr>
            <p:ph sz="quarter" idx="3"/>
          </p:nvPr>
        </p:nvGraphicFramePr>
        <p:xfrm>
          <a:off x="1828800" y="6248400"/>
          <a:ext cx="5334000" cy="457200"/>
        </p:xfrm>
        <a:graphic>
          <a:graphicData uri="http://schemas.openxmlformats.org/drawingml/2006/table">
            <a:tbl>
              <a:tblPr/>
              <a:tblGrid>
                <a:gridCol w="5334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Thời gian làm bài cá nhân 2 phút.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12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 autoUpdateAnimBg="0"/>
      <p:bldP spid="112704" grpId="0" animBg="1"/>
      <p:bldP spid="112705" grpId="0" animBg="1"/>
      <p:bldP spid="112706" grpId="0" animBg="1"/>
      <p:bldP spid="112707" grpId="0" animBg="1"/>
      <p:bldP spid="112710" grpId="0" autoUpdateAnimBg="0"/>
      <p:bldP spid="112711" grpId="0" autoUpdateAnimBg="0"/>
      <p:bldP spid="1127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>
                <a:solidFill>
                  <a:srgbClr val="FFFF00"/>
                </a:solidFill>
                <a:latin typeface="Arial"/>
              </a:rPr>
              <a:t>Bài 3.</a:t>
            </a:r>
            <a:r>
              <a:rPr lang="en-US" sz="3200" smtClean="0">
                <a:solidFill>
                  <a:srgbClr val="FFFF00"/>
                </a:solidFill>
                <a:latin typeface="Arial"/>
              </a:rPr>
              <a:t> Đặt câu kể </a:t>
            </a:r>
            <a:r>
              <a:rPr lang="en-US" sz="3200" i="1" smtClean="0">
                <a:solidFill>
                  <a:srgbClr val="FFFF00"/>
                </a:solidFill>
                <a:latin typeface="Arial"/>
              </a:rPr>
              <a:t>Ai là gì?</a:t>
            </a:r>
            <a:r>
              <a:rPr lang="en-US" sz="3200" smtClean="0">
                <a:solidFill>
                  <a:srgbClr val="FFFF00"/>
                </a:solidFill>
                <a:latin typeface="Arial"/>
              </a:rPr>
              <a:t>  Với các từ ngữ sau làm chủ ngữ:</a:t>
            </a:r>
            <a:r>
              <a:rPr lang="en-US" smtClean="0">
                <a:latin typeface="Arial"/>
              </a:rPr>
              <a:t> 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1828800"/>
            <a:ext cx="4648200" cy="1828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smtClean="0">
                <a:solidFill>
                  <a:srgbClr val="FF33CC"/>
                </a:solidFill>
                <a:latin typeface="Arial"/>
              </a:rPr>
              <a:t>- Bạn Bích Vân</a:t>
            </a:r>
          </a:p>
          <a:p>
            <a:pPr eaLnBrk="1" hangingPunct="1">
              <a:buFontTx/>
              <a:buNone/>
              <a:defRPr/>
            </a:pPr>
            <a:r>
              <a:rPr lang="en-US" sz="2800" smtClean="0">
                <a:solidFill>
                  <a:srgbClr val="FF33CC"/>
                </a:solidFill>
                <a:latin typeface="Arial"/>
              </a:rPr>
              <a:t>- Hà Nội</a:t>
            </a:r>
          </a:p>
          <a:p>
            <a:pPr eaLnBrk="1" hangingPunct="1">
              <a:buFontTx/>
              <a:buNone/>
              <a:defRPr/>
            </a:pPr>
            <a:r>
              <a:rPr lang="en-US" sz="2800" smtClean="0">
                <a:solidFill>
                  <a:srgbClr val="FF33CC"/>
                </a:solidFill>
                <a:latin typeface="Arial"/>
              </a:rPr>
              <a:t>- Dân tộc ta</a:t>
            </a:r>
          </a:p>
        </p:txBody>
      </p:sp>
      <p:graphicFrame>
        <p:nvGraphicFramePr>
          <p:cNvPr id="368657" name="Group 17"/>
          <p:cNvGraphicFramePr>
            <a:graphicFrameLocks noGrp="1"/>
          </p:cNvGraphicFramePr>
          <p:nvPr>
            <p:ph sz="half" idx="4294967295"/>
          </p:nvPr>
        </p:nvGraphicFramePr>
        <p:xfrm>
          <a:off x="1524000" y="4343400"/>
          <a:ext cx="6934200" cy="609600"/>
        </p:xfrm>
        <a:graphic>
          <a:graphicData uri="http://schemas.openxmlformats.org/drawingml/2006/table">
            <a:tbl>
              <a:tblPr/>
              <a:tblGrid>
                <a:gridCol w="6934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Làm bài vào vở bài tập 2 phút.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686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686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68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2" grpId="0"/>
      <p:bldP spid="3686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32" name="Text Box 36"/>
          <p:cNvSpPr txBox="1">
            <a:spLocks noChangeArrowheads="1"/>
          </p:cNvSpPr>
          <p:nvPr/>
        </p:nvSpPr>
        <p:spPr bwMode="auto">
          <a:xfrm>
            <a:off x="533400" y="2971800"/>
            <a:ext cx="7848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>
                <a:solidFill>
                  <a:srgbClr val="FFFF66"/>
                </a:solidFill>
                <a:latin typeface="Arial" charset="0"/>
              </a:rPr>
              <a:t>1. Chủ ngữ trong câu kể </a:t>
            </a:r>
            <a:r>
              <a:rPr lang="pt-BR" sz="3600" i="1">
                <a:solidFill>
                  <a:srgbClr val="FFFF66"/>
                </a:solidFill>
                <a:latin typeface="Arial" charset="0"/>
              </a:rPr>
              <a:t>Ai là gì?</a:t>
            </a:r>
            <a:r>
              <a:rPr lang="pt-BR" sz="3600">
                <a:solidFill>
                  <a:srgbClr val="FFFF66"/>
                </a:solidFill>
                <a:latin typeface="Arial" charset="0"/>
              </a:rPr>
              <a:t> trả lời cho câu hỏi nào? </a:t>
            </a:r>
          </a:p>
        </p:txBody>
      </p:sp>
      <p:sp>
        <p:nvSpPr>
          <p:cNvPr id="311333" name="Text Box 37"/>
          <p:cNvSpPr txBox="1">
            <a:spLocks noChangeArrowheads="1"/>
          </p:cNvSpPr>
          <p:nvPr/>
        </p:nvSpPr>
        <p:spPr bwMode="auto">
          <a:xfrm>
            <a:off x="457200" y="41910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pt-BR" sz="3600">
                <a:solidFill>
                  <a:srgbClr val="FFFF66"/>
                </a:solidFill>
                <a:latin typeface="Arial" charset="0"/>
              </a:rPr>
              <a:t>2. Chủ ngữ thường do từ nào tạo thành?</a:t>
            </a:r>
            <a:r>
              <a:rPr lang="pt-BR" sz="3600">
                <a:solidFill>
                  <a:srgbClr val="0000FF"/>
                </a:solidFill>
                <a:latin typeface="Arial" charset="0"/>
              </a:rPr>
              <a:t> </a:t>
            </a:r>
            <a:endParaRPr lang="en-US" sz="360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311334" name="Picture 38" descr="36_1_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57200"/>
            <a:ext cx="21336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1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1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1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32" grpId="0"/>
      <p:bldP spid="3113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4130" name="Object 2"/>
          <p:cNvGraphicFramePr>
            <a:graphicFrameLocks noChangeAspect="1"/>
          </p:cNvGraphicFramePr>
          <p:nvPr>
            <p:ph type="title"/>
          </p:nvPr>
        </p:nvGraphicFramePr>
        <p:xfrm>
          <a:off x="3124200" y="3352800"/>
          <a:ext cx="1420813" cy="2057400"/>
        </p:xfrm>
        <a:graphic>
          <a:graphicData uri="http://schemas.openxmlformats.org/presentationml/2006/ole">
            <p:oleObj spid="_x0000_s1026" name="Clip" r:id="rId3" imgW="3467100" imgH="5018088" progId="MS_ClipArt_Gallery.2">
              <p:embed/>
            </p:oleObj>
          </a:graphicData>
        </a:graphic>
      </p:graphicFrame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2667000" y="3810000"/>
            <a:ext cx="83820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  <a:hlinkClick r:id="rId4" action="ppaction://hlinksldjump"/>
              </a:rPr>
              <a:t>10</a:t>
            </a:r>
            <a:endParaRPr lang="en-US" sz="36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5344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latin typeface="Arial" charset="0"/>
              </a:rPr>
              <a:t>Câu 1:</a:t>
            </a:r>
            <a:r>
              <a:rPr lang="en-US" sz="2400" i="1"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 </a:t>
            </a:r>
          </a:p>
          <a:p>
            <a:r>
              <a:rPr lang="en-US" sz="3600">
                <a:solidFill>
                  <a:srgbClr val="FF9933"/>
                </a:solidFill>
                <a:latin typeface="Arial" charset="0"/>
              </a:rPr>
              <a:t>Tìm chủ ngữ trong câu sau:</a:t>
            </a:r>
          </a:p>
          <a:p>
            <a:endParaRPr lang="en-US" sz="3600">
              <a:solidFill>
                <a:srgbClr val="FF9933"/>
              </a:solidFill>
              <a:latin typeface="Arial" charset="0"/>
            </a:endParaRPr>
          </a:p>
          <a:p>
            <a:r>
              <a:rPr lang="en-US" sz="3600"/>
              <a:t>        Trên cành, chích choè hót véo von.</a:t>
            </a: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4572000" y="42672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  <a:latin typeface="Arial" charset="0"/>
              </a:rPr>
              <a:t>ch</a:t>
            </a:r>
            <a:r>
              <a:rPr lang="en-US" sz="3600">
                <a:solidFill>
                  <a:srgbClr val="FF0066"/>
                </a:solidFill>
              </a:rPr>
              <a:t>ích choè</a:t>
            </a:r>
          </a:p>
        </p:txBody>
      </p:sp>
      <p:pic>
        <p:nvPicPr>
          <p:cNvPr id="1030" name="Picture 6" descr="arrowr4-1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9000" y="5638800"/>
            <a:ext cx="8286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animBg="1"/>
      <p:bldP spid="3041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7696200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latin typeface="Arial" charset="0"/>
              </a:rPr>
              <a:t>Câu 2:</a:t>
            </a:r>
            <a:r>
              <a:rPr lang="en-US" sz="1800">
                <a:latin typeface="Arial" charset="0"/>
              </a:rPr>
              <a:t> </a:t>
            </a:r>
            <a:endParaRPr lang="en-US" sz="3600">
              <a:latin typeface="Arial" charset="0"/>
            </a:endParaRPr>
          </a:p>
          <a:p>
            <a:r>
              <a:rPr lang="en-US" sz="3600">
                <a:solidFill>
                  <a:srgbClr val="FF9900"/>
                </a:solidFill>
                <a:latin typeface="Arial" charset="0"/>
              </a:rPr>
              <a:t>Trong hai c</a:t>
            </a:r>
            <a:r>
              <a:rPr lang="en-US" sz="3600">
                <a:solidFill>
                  <a:srgbClr val="FF9900"/>
                </a:solidFill>
              </a:rPr>
              <a:t>â</a:t>
            </a:r>
            <a:r>
              <a:rPr lang="en-US" sz="3600">
                <a:solidFill>
                  <a:srgbClr val="FF9900"/>
                </a:solidFill>
                <a:latin typeface="Arial" charset="0"/>
              </a:rPr>
              <a:t>u sau, câu nào là câu kể</a:t>
            </a:r>
          </a:p>
          <a:p>
            <a:r>
              <a:rPr lang="en-US" sz="360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z="3600" i="1">
                <a:solidFill>
                  <a:srgbClr val="FF9900"/>
                </a:solidFill>
                <a:latin typeface="Arial" charset="0"/>
              </a:rPr>
              <a:t>Ai là gì?</a:t>
            </a:r>
          </a:p>
          <a:p>
            <a:endParaRPr lang="en-US" sz="3600" i="1">
              <a:solidFill>
                <a:srgbClr val="FF9933"/>
              </a:solidFill>
              <a:latin typeface="Arial" charset="0"/>
            </a:endParaRPr>
          </a:p>
          <a:p>
            <a:r>
              <a:rPr lang="en-US" sz="3600">
                <a:latin typeface="Arial" charset="0"/>
              </a:rPr>
              <a:t>           </a:t>
            </a:r>
            <a:r>
              <a:rPr lang="en-US" sz="3600"/>
              <a:t>B</a:t>
            </a:r>
            <a:r>
              <a:rPr lang="en-US" sz="3600">
                <a:latin typeface="Arial" charset="0"/>
              </a:rPr>
              <a:t>é Huy viết thư cho bố.</a:t>
            </a:r>
          </a:p>
          <a:p>
            <a:r>
              <a:rPr lang="en-US" sz="3600">
                <a:latin typeface="Arial" charset="0"/>
              </a:rPr>
              <a:t>           B</a:t>
            </a:r>
            <a:r>
              <a:rPr lang="en-US" sz="3600"/>
              <a:t>é</a:t>
            </a:r>
            <a:r>
              <a:rPr lang="en-US">
                <a:latin typeface="Arial" charset="0"/>
              </a:rPr>
              <a:t> </a:t>
            </a:r>
            <a:r>
              <a:rPr lang="en-US" sz="3600">
                <a:latin typeface="Arial" charset="0"/>
              </a:rPr>
              <a:t>Tho</a:t>
            </a:r>
            <a:r>
              <a:rPr lang="en-US" sz="3600"/>
              <a:t>ạ</a:t>
            </a:r>
            <a:r>
              <a:rPr lang="en-US" sz="3600">
                <a:latin typeface="Arial" charset="0"/>
              </a:rPr>
              <a:t>i l</a:t>
            </a:r>
            <a:r>
              <a:rPr lang="en-US" sz="3600"/>
              <a:t>à</a:t>
            </a:r>
            <a:r>
              <a:rPr lang="en-US" sz="3600">
                <a:latin typeface="Arial" charset="0"/>
              </a:rPr>
              <a:t> học sinh giỏi.</a:t>
            </a:r>
          </a:p>
        </p:txBody>
      </p:sp>
      <p:graphicFrame>
        <p:nvGraphicFramePr>
          <p:cNvPr id="299011" name="Object 3"/>
          <p:cNvGraphicFramePr>
            <a:graphicFrameLocks noChangeAspect="1"/>
          </p:cNvGraphicFramePr>
          <p:nvPr>
            <p:ph type="title"/>
          </p:nvPr>
        </p:nvGraphicFramePr>
        <p:xfrm>
          <a:off x="1981200" y="4419600"/>
          <a:ext cx="1420813" cy="1905000"/>
        </p:xfrm>
        <a:graphic>
          <a:graphicData uri="http://schemas.openxmlformats.org/presentationml/2006/ole">
            <p:oleObj spid="_x0000_s2050" name="Clip" r:id="rId3" imgW="3467100" imgH="5018088" progId="MS_ClipArt_Gallery.2">
              <p:embed/>
            </p:oleObj>
          </a:graphicData>
        </a:graphic>
      </p:graphicFrame>
      <p:sp>
        <p:nvSpPr>
          <p:cNvPr id="299012" name="Text Box 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524000" y="4572000"/>
            <a:ext cx="76200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  <a:hlinkClick r:id="rId4" action="ppaction://hlinksldjump"/>
              </a:rPr>
              <a:t>10</a:t>
            </a:r>
            <a:endParaRPr lang="en-US" sz="36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3733800" y="4419600"/>
            <a:ext cx="502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  <a:latin typeface="Arial" charset="0"/>
              </a:rPr>
              <a:t>B</a:t>
            </a:r>
            <a:r>
              <a:rPr lang="en-US" sz="3600">
                <a:solidFill>
                  <a:srgbClr val="FFFF66"/>
                </a:solidFill>
              </a:rPr>
              <a:t>é</a:t>
            </a:r>
            <a:r>
              <a:rPr lang="en-US">
                <a:latin typeface="Arial" charset="0"/>
              </a:rPr>
              <a:t> </a:t>
            </a:r>
            <a:r>
              <a:rPr lang="en-US" sz="3600">
                <a:solidFill>
                  <a:srgbClr val="FFFF00"/>
                </a:solidFill>
                <a:latin typeface="Arial" charset="0"/>
              </a:rPr>
              <a:t>Tho</a:t>
            </a:r>
            <a:r>
              <a:rPr lang="en-US" sz="3600">
                <a:solidFill>
                  <a:srgbClr val="FFFF00"/>
                </a:solidFill>
              </a:rPr>
              <a:t>ạ</a:t>
            </a:r>
            <a:r>
              <a:rPr lang="en-US" sz="3600">
                <a:solidFill>
                  <a:srgbClr val="FFFF00"/>
                </a:solidFill>
                <a:latin typeface="Arial" charset="0"/>
              </a:rPr>
              <a:t>i l</a:t>
            </a:r>
            <a:r>
              <a:rPr lang="en-US" sz="3600">
                <a:solidFill>
                  <a:srgbClr val="FFFF00"/>
                </a:solidFill>
              </a:rPr>
              <a:t>à học sinh giỏi.</a:t>
            </a:r>
          </a:p>
        </p:txBody>
      </p:sp>
      <p:pic>
        <p:nvPicPr>
          <p:cNvPr id="2054" name="Picture 6" descr="arrowr4-1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9000" y="5638800"/>
            <a:ext cx="8286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2" grpId="0" animBg="1"/>
      <p:bldP spid="2990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9154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latin typeface="Arial" charset="0"/>
              </a:rPr>
              <a:t>Câu 3:</a:t>
            </a:r>
          </a:p>
          <a:p>
            <a:r>
              <a:rPr lang="en-US" sz="3600">
                <a:solidFill>
                  <a:srgbClr val="FF9900"/>
                </a:solidFill>
                <a:latin typeface="Arial" charset="0"/>
              </a:rPr>
              <a:t>       Em h</a:t>
            </a:r>
            <a:r>
              <a:rPr lang="en-US" sz="3600">
                <a:solidFill>
                  <a:srgbClr val="FF9900"/>
                </a:solidFill>
              </a:rPr>
              <a:t>ã</a:t>
            </a:r>
            <a:r>
              <a:rPr lang="en-US" sz="3600">
                <a:solidFill>
                  <a:srgbClr val="FF9900"/>
                </a:solidFill>
                <a:latin typeface="Arial" charset="0"/>
              </a:rPr>
              <a:t>y đặt</a:t>
            </a:r>
            <a:r>
              <a:rPr lang="en-US" sz="3600">
                <a:solidFill>
                  <a:srgbClr val="CC9900"/>
                </a:solidFill>
                <a:latin typeface="Arial" charset="0"/>
              </a:rPr>
              <a:t> </a:t>
            </a:r>
            <a:r>
              <a:rPr lang="en-US" sz="3600">
                <a:solidFill>
                  <a:srgbClr val="FF9900"/>
                </a:solidFill>
                <a:latin typeface="Arial" charset="0"/>
              </a:rPr>
              <a:t>câu hỏi để tìm chủ ngữ cho câu sau:</a:t>
            </a:r>
          </a:p>
          <a:p>
            <a:r>
              <a:rPr lang="en-US" sz="3600">
                <a:solidFill>
                  <a:srgbClr val="CC9900"/>
                </a:solidFill>
                <a:latin typeface="Arial" charset="0"/>
              </a:rPr>
              <a:t>         </a:t>
            </a:r>
          </a:p>
          <a:p>
            <a:r>
              <a:rPr lang="en-US" sz="3600">
                <a:solidFill>
                  <a:srgbClr val="CC9900"/>
                </a:solidFill>
                <a:latin typeface="Arial" charset="0"/>
              </a:rPr>
              <a:t>            </a:t>
            </a:r>
            <a:r>
              <a:rPr lang="en-US" sz="3600">
                <a:solidFill>
                  <a:srgbClr val="FF33CC"/>
                </a:solidFill>
                <a:latin typeface="Arial" charset="0"/>
              </a:rPr>
              <a:t>M</a:t>
            </a:r>
            <a:r>
              <a:rPr lang="en-US" sz="3600">
                <a:solidFill>
                  <a:srgbClr val="FF33CC"/>
                </a:solidFill>
              </a:rPr>
              <a:t>ặ</a:t>
            </a:r>
            <a:r>
              <a:rPr lang="en-US" sz="3600">
                <a:solidFill>
                  <a:srgbClr val="FF33CC"/>
                </a:solidFill>
                <a:latin typeface="Arial" charset="0"/>
              </a:rPr>
              <a:t>t trăng tỏa sáng rực rỡ.</a:t>
            </a:r>
            <a:r>
              <a:rPr lang="en-US" sz="3600">
                <a:solidFill>
                  <a:srgbClr val="CC9900"/>
                </a:solidFill>
                <a:latin typeface="Arial" charset="0"/>
              </a:rPr>
              <a:t> </a:t>
            </a:r>
          </a:p>
          <a:p>
            <a:endParaRPr lang="en-US" sz="3600">
              <a:solidFill>
                <a:srgbClr val="CC9900"/>
              </a:solidFill>
              <a:latin typeface="Arial" charset="0"/>
            </a:endParaRPr>
          </a:p>
          <a:p>
            <a:r>
              <a:rPr lang="en-US" sz="3600">
                <a:latin typeface="Arial" charset="0"/>
              </a:rPr>
              <a:t> </a:t>
            </a:r>
          </a:p>
        </p:txBody>
      </p:sp>
      <p:graphicFrame>
        <p:nvGraphicFramePr>
          <p:cNvPr id="300035" name="Object 3"/>
          <p:cNvGraphicFramePr>
            <a:graphicFrameLocks noChangeAspect="1"/>
          </p:cNvGraphicFramePr>
          <p:nvPr>
            <p:ph type="title"/>
          </p:nvPr>
        </p:nvGraphicFramePr>
        <p:xfrm>
          <a:off x="1295400" y="4191000"/>
          <a:ext cx="1420813" cy="2057400"/>
        </p:xfrm>
        <a:graphic>
          <a:graphicData uri="http://schemas.openxmlformats.org/presentationml/2006/ole">
            <p:oleObj spid="_x0000_s3074" name="Clip" r:id="rId3" imgW="3467100" imgH="5018088" progId="MS_ClipArt_Gallery.2">
              <p:embed/>
            </p:oleObj>
          </a:graphicData>
        </a:graphic>
      </p:graphicFrame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533400" y="4495800"/>
            <a:ext cx="762000" cy="6413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hlink"/>
                </a:solidFill>
                <a:latin typeface="Arial" charset="0"/>
                <a:hlinkClick r:id="rId4" action="ppaction://hlinksldjump"/>
              </a:rPr>
              <a:t>10</a:t>
            </a:r>
            <a:endParaRPr lang="en-US" sz="3600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3810000" y="3962400"/>
            <a:ext cx="480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Cái gì tỏa sáng rực rỡ ? </a:t>
            </a:r>
          </a:p>
        </p:txBody>
      </p:sp>
      <p:pic>
        <p:nvPicPr>
          <p:cNvPr id="3078" name="Picture 6" descr="arrowr4-1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9000" y="5638800"/>
            <a:ext cx="8286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 animBg="1"/>
      <p:bldP spid="3000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8305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latin typeface="Arial" charset="0"/>
              </a:rPr>
              <a:t>Câu 4:</a:t>
            </a:r>
          </a:p>
          <a:p>
            <a:r>
              <a:rPr lang="en-US" sz="3600">
                <a:solidFill>
                  <a:srgbClr val="FF9900"/>
                </a:solidFill>
              </a:rPr>
              <a:t>Đ</a:t>
            </a:r>
            <a:r>
              <a:rPr lang="en-US" sz="3600">
                <a:solidFill>
                  <a:srgbClr val="FF9900"/>
                </a:solidFill>
                <a:latin typeface="Arial" charset="0"/>
              </a:rPr>
              <a:t>ặt câu h</a:t>
            </a:r>
            <a:r>
              <a:rPr lang="en-US" sz="3600">
                <a:solidFill>
                  <a:srgbClr val="FF9900"/>
                </a:solidFill>
              </a:rPr>
              <a:t>ỏ</a:t>
            </a:r>
            <a:r>
              <a:rPr lang="en-US" sz="3600">
                <a:solidFill>
                  <a:srgbClr val="FF9900"/>
                </a:solidFill>
                <a:latin typeface="Arial" charset="0"/>
              </a:rPr>
              <a:t>i để tìm chủ ngữ cho câu sau:</a:t>
            </a:r>
            <a:r>
              <a:rPr lang="en-US" sz="3600">
                <a:latin typeface="Arial" charset="0"/>
              </a:rPr>
              <a:t> </a:t>
            </a:r>
          </a:p>
          <a:p>
            <a:r>
              <a:rPr lang="en-US" sz="3600">
                <a:latin typeface="Arial" charset="0"/>
              </a:rPr>
              <a:t>        </a:t>
            </a:r>
          </a:p>
          <a:p>
            <a:r>
              <a:rPr lang="en-US" sz="3600">
                <a:latin typeface="Arial" charset="0"/>
              </a:rPr>
              <a:t>            </a:t>
            </a:r>
            <a:r>
              <a:rPr lang="en-US" sz="3600"/>
              <a:t>Đ</a:t>
            </a:r>
            <a:r>
              <a:rPr lang="en-US" sz="3600">
                <a:latin typeface="Arial" charset="0"/>
              </a:rPr>
              <a:t>àn trâu đang ăn cỏ. </a:t>
            </a:r>
          </a:p>
        </p:txBody>
      </p:sp>
      <p:graphicFrame>
        <p:nvGraphicFramePr>
          <p:cNvPr id="301059" name="Object 3"/>
          <p:cNvGraphicFramePr>
            <a:graphicFrameLocks noChangeAspect="1"/>
          </p:cNvGraphicFramePr>
          <p:nvPr>
            <p:ph type="title"/>
          </p:nvPr>
        </p:nvGraphicFramePr>
        <p:xfrm>
          <a:off x="2286000" y="3657600"/>
          <a:ext cx="1573213" cy="1828800"/>
        </p:xfrm>
        <a:graphic>
          <a:graphicData uri="http://schemas.openxmlformats.org/presentationml/2006/ole">
            <p:oleObj spid="_x0000_s4098" name="Clip" r:id="rId3" imgW="3467100" imgH="5018088" progId="MS_ClipArt_Gallery.2">
              <p:embed/>
            </p:oleObj>
          </a:graphicData>
        </a:graphic>
      </p:graphicFrame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1447800" y="3810000"/>
            <a:ext cx="762000" cy="6413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  <a:hlinkClick r:id="rId4" action="ppaction://hlinksldjump"/>
              </a:rPr>
              <a:t>10</a:t>
            </a:r>
            <a:endParaRPr lang="en-US" sz="36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4267200" y="4191000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Arial" charset="0"/>
              </a:rPr>
              <a:t>Con g</a:t>
            </a:r>
            <a:r>
              <a:rPr lang="en-US" sz="3600">
                <a:solidFill>
                  <a:srgbClr val="FF3300"/>
                </a:solidFill>
              </a:rPr>
              <a:t>ì đang ăn cỏ ?</a:t>
            </a:r>
          </a:p>
        </p:txBody>
      </p:sp>
      <p:pic>
        <p:nvPicPr>
          <p:cNvPr id="4102" name="Picture 6" descr="arrowr4-1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9000" y="5562600"/>
            <a:ext cx="8286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0" grpId="0" animBg="1"/>
      <p:bldP spid="3010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0" y="0"/>
            <a:ext cx="82296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latin typeface="Arial" charset="0"/>
              </a:rPr>
              <a:t>Câu 5: </a:t>
            </a:r>
          </a:p>
          <a:p>
            <a:r>
              <a:rPr lang="en-US" sz="3600">
                <a:solidFill>
                  <a:srgbClr val="FF9933"/>
                </a:solidFill>
                <a:latin typeface="Arial" charset="0"/>
              </a:rPr>
              <a:t>    </a:t>
            </a:r>
            <a:r>
              <a:rPr lang="en-US" sz="3600">
                <a:solidFill>
                  <a:srgbClr val="CC9900"/>
                </a:solidFill>
                <a:latin typeface="Arial" charset="0"/>
              </a:rPr>
              <a:t>Trong c</a:t>
            </a:r>
            <a:r>
              <a:rPr lang="en-US" sz="3600">
                <a:solidFill>
                  <a:srgbClr val="CC9900"/>
                </a:solidFill>
              </a:rPr>
              <a:t>â</a:t>
            </a:r>
            <a:r>
              <a:rPr lang="en-US" sz="3600">
                <a:solidFill>
                  <a:srgbClr val="CC9900"/>
                </a:solidFill>
                <a:latin typeface="Arial" charset="0"/>
              </a:rPr>
              <a:t>u kể </a:t>
            </a:r>
            <a:r>
              <a:rPr lang="en-US" sz="3600" i="1">
                <a:solidFill>
                  <a:srgbClr val="CC9900"/>
                </a:solidFill>
                <a:latin typeface="Arial" charset="0"/>
              </a:rPr>
              <a:t>Ai là gì?</a:t>
            </a:r>
            <a:r>
              <a:rPr lang="en-US" sz="3600">
                <a:solidFill>
                  <a:srgbClr val="CC9900"/>
                </a:solidFill>
                <a:latin typeface="Arial" charset="0"/>
              </a:rPr>
              <a:t> cĩ mấy bộ phận?</a:t>
            </a:r>
          </a:p>
          <a:p>
            <a:r>
              <a:rPr lang="en-US" sz="3600">
                <a:latin typeface="Arial" charset="0"/>
              </a:rPr>
              <a:t>	</a:t>
            </a:r>
          </a:p>
          <a:p>
            <a:r>
              <a:rPr lang="en-US" sz="3600">
                <a:latin typeface="Arial" charset="0"/>
              </a:rPr>
              <a:t>        A. 1</a:t>
            </a:r>
          </a:p>
          <a:p>
            <a:r>
              <a:rPr lang="en-US" sz="3600">
                <a:latin typeface="Arial" charset="0"/>
              </a:rPr>
              <a:t>	B. 2 </a:t>
            </a:r>
          </a:p>
          <a:p>
            <a:r>
              <a:rPr lang="en-US" sz="3600">
                <a:latin typeface="Arial" charset="0"/>
              </a:rPr>
              <a:t>	C. 3 </a:t>
            </a:r>
          </a:p>
          <a:p>
            <a:r>
              <a:rPr lang="en-US" sz="3600">
                <a:latin typeface="Arial" charset="0"/>
              </a:rPr>
              <a:t>	D. 4</a:t>
            </a:r>
            <a:endParaRPr lang="en-US" sz="3600">
              <a:solidFill>
                <a:srgbClr val="FF9933"/>
              </a:solidFill>
              <a:latin typeface="Arial" charset="0"/>
            </a:endParaRPr>
          </a:p>
          <a:p>
            <a:endParaRPr lang="en-US" sz="3600">
              <a:solidFill>
                <a:srgbClr val="FF9933"/>
              </a:solidFill>
              <a:latin typeface="Arial" charset="0"/>
            </a:endParaRPr>
          </a:p>
          <a:p>
            <a:endParaRPr lang="en-US" sz="3600">
              <a:latin typeface="VNI-Times" pitchFamily="2" charset="0"/>
            </a:endParaRPr>
          </a:p>
        </p:txBody>
      </p:sp>
      <p:graphicFrame>
        <p:nvGraphicFramePr>
          <p:cNvPr id="302083" name="Object 3"/>
          <p:cNvGraphicFramePr>
            <a:graphicFrameLocks noChangeAspect="1"/>
          </p:cNvGraphicFramePr>
          <p:nvPr>
            <p:ph type="title"/>
          </p:nvPr>
        </p:nvGraphicFramePr>
        <p:xfrm>
          <a:off x="1219200" y="4572000"/>
          <a:ext cx="1420813" cy="2057400"/>
        </p:xfrm>
        <a:graphic>
          <a:graphicData uri="http://schemas.openxmlformats.org/presentationml/2006/ole">
            <p:oleObj spid="_x0000_s5122" name="Clip" r:id="rId3" imgW="3467100" imgH="5018088" progId="MS_ClipArt_Gallery.2">
              <p:embed/>
            </p:oleObj>
          </a:graphicData>
        </a:graphic>
      </p:graphicFrame>
      <p:sp>
        <p:nvSpPr>
          <p:cNvPr id="302084" name="Text Box 4"/>
          <p:cNvSpPr txBox="1">
            <a:spLocks noChangeArrowheads="1"/>
          </p:cNvSpPr>
          <p:nvPr/>
        </p:nvSpPr>
        <p:spPr bwMode="auto">
          <a:xfrm>
            <a:off x="381000" y="5029200"/>
            <a:ext cx="762000" cy="6413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  <a:hlinkClick r:id="rId4" action="ppaction://hlinksldjump"/>
              </a:rPr>
              <a:t>10</a:t>
            </a:r>
            <a:endParaRPr lang="en-US" sz="36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3200400" y="51816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B. 2  </a:t>
            </a:r>
          </a:p>
        </p:txBody>
      </p:sp>
      <p:pic>
        <p:nvPicPr>
          <p:cNvPr id="5126" name="Picture 6" descr="arrowr4-1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200" y="5943600"/>
            <a:ext cx="8286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4" grpId="0" animBg="1"/>
      <p:bldP spid="3020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7086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latin typeface="Arial" charset="0"/>
              </a:rPr>
              <a:t>Câu 6:</a:t>
            </a:r>
            <a:r>
              <a:rPr lang="en-US" sz="1800">
                <a:latin typeface="Arial" charset="0"/>
              </a:rPr>
              <a:t> </a:t>
            </a:r>
            <a:endParaRPr lang="en-US" sz="3600">
              <a:solidFill>
                <a:srgbClr val="FF9933"/>
              </a:solidFill>
              <a:latin typeface="Arial" charset="0"/>
            </a:endParaRPr>
          </a:p>
          <a:p>
            <a:r>
              <a:rPr lang="en-US" sz="3600">
                <a:solidFill>
                  <a:srgbClr val="FF9933"/>
                </a:solidFill>
                <a:latin typeface="Arial" charset="0"/>
              </a:rPr>
              <a:t>Tìm chủ ngữ, vị ngữ trong câu sau:</a:t>
            </a:r>
          </a:p>
          <a:p>
            <a:endParaRPr lang="en-US" sz="3600">
              <a:solidFill>
                <a:srgbClr val="FF9933"/>
              </a:solidFill>
              <a:latin typeface="Arial" charset="0"/>
            </a:endParaRPr>
          </a:p>
          <a:p>
            <a:r>
              <a:rPr lang="en-US" sz="3600">
                <a:latin typeface="Arial" charset="0"/>
              </a:rPr>
              <a:t>      B</a:t>
            </a:r>
            <a:r>
              <a:rPr lang="en-US" sz="3600"/>
              <a:t>ạ</a:t>
            </a:r>
            <a:r>
              <a:rPr lang="en-US" sz="3600">
                <a:latin typeface="Arial" charset="0"/>
              </a:rPr>
              <a:t>n Xuân</a:t>
            </a:r>
            <a:r>
              <a:rPr lang="en-US">
                <a:latin typeface="Arial" charset="0"/>
              </a:rPr>
              <a:t> </a:t>
            </a:r>
            <a:r>
              <a:rPr lang="en-US" sz="3600">
                <a:latin typeface="Arial" charset="0"/>
              </a:rPr>
              <a:t>th</a:t>
            </a:r>
            <a:r>
              <a:rPr lang="en-US" sz="3600"/>
              <a:t>ê</a:t>
            </a:r>
            <a:r>
              <a:rPr lang="en-US" sz="3600">
                <a:latin typeface="Arial" charset="0"/>
              </a:rPr>
              <a:t>u khăn rất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ẹp.</a:t>
            </a:r>
          </a:p>
        </p:txBody>
      </p:sp>
      <p:graphicFrame>
        <p:nvGraphicFramePr>
          <p:cNvPr id="303107" name="Object 3"/>
          <p:cNvGraphicFramePr>
            <a:graphicFrameLocks noChangeAspect="1"/>
          </p:cNvGraphicFramePr>
          <p:nvPr>
            <p:ph type="title"/>
          </p:nvPr>
        </p:nvGraphicFramePr>
        <p:xfrm>
          <a:off x="2922588" y="3505200"/>
          <a:ext cx="1420812" cy="2057400"/>
        </p:xfrm>
        <a:graphic>
          <a:graphicData uri="http://schemas.openxmlformats.org/presentationml/2006/ole">
            <p:oleObj spid="_x0000_s6146" name="Clip" r:id="rId3" imgW="3467100" imgH="5018088" progId="MS_ClipArt_Gallery.2">
              <p:embed/>
            </p:oleObj>
          </a:graphicData>
        </a:graphic>
      </p:graphicFrame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2286000" y="3886200"/>
            <a:ext cx="762000" cy="64135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  <a:hlinkClick r:id="rId4" action="ppaction://hlinksldjump"/>
              </a:rPr>
              <a:t>10</a:t>
            </a:r>
            <a:endParaRPr lang="en-US" sz="36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3109" name="Text Box 5"/>
          <p:cNvSpPr txBox="1">
            <a:spLocks noChangeArrowheads="1"/>
          </p:cNvSpPr>
          <p:nvPr/>
        </p:nvSpPr>
        <p:spPr bwMode="auto">
          <a:xfrm>
            <a:off x="4038600" y="3276600"/>
            <a:ext cx="5105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Arial" charset="0"/>
              </a:rPr>
              <a:t>Chủ ngữ:</a:t>
            </a: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rgbClr val="66FF66"/>
                </a:solidFill>
                <a:latin typeface="Arial" charset="0"/>
              </a:rPr>
              <a:t>B</a:t>
            </a:r>
            <a:r>
              <a:rPr lang="en-US" sz="3600">
                <a:solidFill>
                  <a:srgbClr val="66FF66"/>
                </a:solidFill>
              </a:rPr>
              <a:t>ạ</a:t>
            </a:r>
            <a:r>
              <a:rPr lang="en-US" sz="3600">
                <a:solidFill>
                  <a:srgbClr val="66FF66"/>
                </a:solidFill>
                <a:latin typeface="Arial" charset="0"/>
              </a:rPr>
              <a:t>n Xuân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Arial" charset="0"/>
              </a:rPr>
              <a:t>V</a:t>
            </a:r>
            <a:r>
              <a:rPr lang="en-US" sz="3600">
                <a:solidFill>
                  <a:srgbClr val="FF3300"/>
                </a:solidFill>
              </a:rPr>
              <a:t>ị</a:t>
            </a:r>
            <a:r>
              <a:rPr lang="en-US" sz="3600">
                <a:solidFill>
                  <a:srgbClr val="FF3300"/>
                </a:solidFill>
                <a:latin typeface="Arial" charset="0"/>
              </a:rPr>
              <a:t> ngữ:</a:t>
            </a: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rgbClr val="00FF00"/>
                </a:solidFill>
                <a:latin typeface="Arial" charset="0"/>
              </a:rPr>
              <a:t>thêu khăn</a:t>
            </a: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rgbClr val="00FF00"/>
                </a:solidFill>
                <a:latin typeface="Arial" charset="0"/>
              </a:rPr>
              <a:t>rất đẹp </a:t>
            </a:r>
          </a:p>
        </p:txBody>
      </p:sp>
      <p:pic>
        <p:nvPicPr>
          <p:cNvPr id="6150" name="Picture 8" descr="arrowr4-1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9000" y="5638800"/>
            <a:ext cx="8286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pic>
        <p:nvPicPr>
          <p:cNvPr id="15364" name="Picture 4" descr="mau%20dep%20%2827%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212" name="Text Box 20"/>
          <p:cNvSpPr txBox="1">
            <a:spLocks noChangeArrowheads="1"/>
          </p:cNvSpPr>
          <p:nvPr/>
        </p:nvSpPr>
        <p:spPr bwMode="auto">
          <a:xfrm>
            <a:off x="2057400" y="8382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Luyện từ và câu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136213" name="Text Box 21"/>
          <p:cNvSpPr txBox="1">
            <a:spLocks noChangeArrowheads="1"/>
          </p:cNvSpPr>
          <p:nvPr/>
        </p:nvSpPr>
        <p:spPr bwMode="auto">
          <a:xfrm>
            <a:off x="1447800" y="1447800"/>
            <a:ext cx="510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9900CC"/>
                </a:solidFill>
                <a:latin typeface="Arial" charset="0"/>
              </a:rPr>
              <a:t>  </a:t>
            </a:r>
            <a:r>
              <a:rPr lang="en-US" sz="4000" b="1">
                <a:solidFill>
                  <a:srgbClr val="0000CC"/>
                </a:solidFill>
                <a:latin typeface="Arial" charset="0"/>
              </a:rPr>
              <a:t>Ch</a:t>
            </a:r>
            <a:r>
              <a:rPr lang="en-US" sz="3600" b="1">
                <a:solidFill>
                  <a:srgbClr val="0000CC"/>
                </a:solidFill>
                <a:latin typeface="Arial" charset="0"/>
              </a:rPr>
              <a:t>ủ ngữ trong </a:t>
            </a:r>
            <a:r>
              <a:rPr lang="en-US" sz="4000" b="1">
                <a:solidFill>
                  <a:srgbClr val="0000CC"/>
                </a:solidFill>
                <a:latin typeface="Arial" charset="0"/>
              </a:rPr>
              <a:t>câu kể </a:t>
            </a:r>
            <a:r>
              <a:rPr lang="en-US" sz="4000" b="1" i="1">
                <a:solidFill>
                  <a:srgbClr val="0000CC"/>
                </a:solidFill>
                <a:latin typeface="Arial" charset="0"/>
              </a:rPr>
              <a:t>Ai là gì?</a:t>
            </a:r>
            <a:r>
              <a:rPr lang="en-US" sz="4000" b="1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  <p:sp>
        <p:nvSpPr>
          <p:cNvPr id="15367" name="Rectangle 22"/>
          <p:cNvSpPr>
            <a:spLocks noChangeArrowheads="1"/>
          </p:cNvSpPr>
          <p:nvPr/>
        </p:nvSpPr>
        <p:spPr bwMode="auto">
          <a:xfrm>
            <a:off x="152400" y="304800"/>
            <a:ext cx="8763000" cy="60960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2" grpId="0"/>
      <p:bldP spid="1362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228600" y="533400"/>
            <a:ext cx="86868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000">
                <a:solidFill>
                  <a:srgbClr val="FFFF00"/>
                </a:solidFill>
                <a:latin typeface="Arial" charset="0"/>
              </a:rPr>
              <a:t>     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Đọc các câu  sau:</a:t>
            </a:r>
            <a:r>
              <a:rPr lang="en-US" sz="2400">
                <a:latin typeface="Arial" charset="0"/>
              </a:rPr>
              <a:t> </a:t>
            </a:r>
          </a:p>
          <a:p>
            <a:pPr marL="457200" indent="-457200">
              <a:buFontTx/>
              <a:buAutoNum type="alphaLcParenR"/>
            </a:pPr>
            <a:r>
              <a:rPr lang="en-US" sz="2400">
                <a:latin typeface="Arial" charset="0"/>
              </a:rPr>
              <a:t>Ruộng rẫy là chiến trường</a:t>
            </a:r>
          </a:p>
          <a:p>
            <a:pPr marL="457200" indent="-457200"/>
            <a:r>
              <a:rPr lang="en-US" sz="2400">
                <a:latin typeface="Arial" charset="0"/>
              </a:rPr>
              <a:t>    Cuốc cày là vũ khí</a:t>
            </a:r>
          </a:p>
          <a:p>
            <a:pPr marL="457200" indent="-457200"/>
            <a:r>
              <a:rPr lang="en-US" sz="2400">
                <a:latin typeface="Arial" charset="0"/>
              </a:rPr>
              <a:t>    Nhà nông là chiến sĩ</a:t>
            </a:r>
          </a:p>
          <a:p>
            <a:pPr marL="457200" indent="-457200"/>
            <a:r>
              <a:rPr lang="en-US" sz="2400">
                <a:latin typeface="Arial" charset="0"/>
              </a:rPr>
              <a:t>    Hậu phương thi đua với tiền phương.</a:t>
            </a:r>
          </a:p>
          <a:p>
            <a:pPr marL="457200" indent="-457200"/>
            <a:r>
              <a:rPr lang="en-US" sz="2400">
                <a:latin typeface="Arial" charset="0"/>
              </a:rPr>
              <a:t>                                          HỒ CHÍ MINH</a:t>
            </a:r>
          </a:p>
          <a:p>
            <a:pPr marL="457200" indent="-457200">
              <a:buFontTx/>
              <a:buAutoNum type="alphaLcParenR" startAt="2"/>
            </a:pPr>
            <a:r>
              <a:rPr lang="en-US" sz="2400">
                <a:latin typeface="Arial" charset="0"/>
              </a:rPr>
              <a:t>Kim Đồng và các bạn anh là những đội viên đầu tiên của Đội ta.</a:t>
            </a:r>
          </a:p>
          <a:p>
            <a:pPr marL="457200" indent="-457200"/>
            <a:r>
              <a:rPr lang="en-US" sz="2000">
                <a:solidFill>
                  <a:srgbClr val="FFFF00"/>
                </a:solidFill>
                <a:latin typeface="Arial" charset="0"/>
              </a:rPr>
              <a:t>     </a:t>
            </a:r>
          </a:p>
          <a:p>
            <a:pPr marL="457200" indent="-457200"/>
            <a:r>
              <a:rPr lang="en-US" sz="32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                                                                                      					</a:t>
            </a:r>
          </a:p>
        </p:txBody>
      </p:sp>
      <p:sp>
        <p:nvSpPr>
          <p:cNvPr id="111660" name="Text Box 44"/>
          <p:cNvSpPr txBox="1">
            <a:spLocks noChangeArrowheads="1"/>
          </p:cNvSpPr>
          <p:nvPr/>
        </p:nvSpPr>
        <p:spPr bwMode="auto">
          <a:xfrm>
            <a:off x="228600" y="411480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    1.Trong các câu trên, những câu nào có dạng </a:t>
            </a:r>
            <a:r>
              <a:rPr lang="en-US" sz="2400" i="1">
                <a:solidFill>
                  <a:srgbClr val="FFFF00"/>
                </a:solidFill>
                <a:latin typeface="Arial" charset="0"/>
              </a:rPr>
              <a:t>Ai là gì ?</a:t>
            </a:r>
            <a:endParaRPr lang="en-US" sz="2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1679" name="Rectangle 63"/>
          <p:cNvSpPr>
            <a:spLocks noChangeArrowheads="1"/>
          </p:cNvSpPr>
          <p:nvPr/>
        </p:nvSpPr>
        <p:spPr bwMode="auto">
          <a:xfrm>
            <a:off x="228600" y="45720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    2.Xác định chủ ngữ trong những câu vừa tìm được.</a:t>
            </a:r>
          </a:p>
        </p:txBody>
      </p:sp>
      <p:sp>
        <p:nvSpPr>
          <p:cNvPr id="111681" name="Rectangle 65"/>
          <p:cNvSpPr>
            <a:spLocks noChangeArrowheads="1"/>
          </p:cNvSpPr>
          <p:nvPr/>
        </p:nvSpPr>
        <p:spPr bwMode="auto">
          <a:xfrm>
            <a:off x="228600" y="5029200"/>
            <a:ext cx="89154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    3.Chủ ngữ trong các câu trên do những từ ngữ như thế nào tạo thành ?</a:t>
            </a:r>
          </a:p>
        </p:txBody>
      </p:sp>
      <p:sp>
        <p:nvSpPr>
          <p:cNvPr id="111682" name="Text Box 66"/>
          <p:cNvSpPr txBox="1">
            <a:spLocks noChangeArrowheads="1"/>
          </p:cNvSpPr>
          <p:nvPr/>
        </p:nvSpPr>
        <p:spPr bwMode="auto">
          <a:xfrm>
            <a:off x="1524000" y="6248400"/>
            <a:ext cx="6096000" cy="461963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  <a:latin typeface="Arial" charset="0"/>
              </a:rPr>
              <a:t>       Học sinh thảo luận nhóm đôi 3 phút.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11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58" grpId="0"/>
      <p:bldP spid="111660" grpId="0"/>
      <p:bldP spid="111679" grpId="0"/>
      <p:bldP spid="111681" grpId="0"/>
      <p:bldP spid="111682" grpId="0" animBg="1"/>
      <p:bldP spid="11168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9244" name="Group 108"/>
          <p:cNvGraphicFramePr>
            <a:graphicFrameLocks noGrp="1"/>
          </p:cNvGraphicFramePr>
          <p:nvPr>
            <p:ph/>
          </p:nvPr>
        </p:nvGraphicFramePr>
        <p:xfrm>
          <a:off x="228600" y="304800"/>
          <a:ext cx="8567738" cy="4800600"/>
        </p:xfrm>
        <a:graphic>
          <a:graphicData uri="http://schemas.openxmlformats.org/drawingml/2006/table">
            <a:tbl>
              <a:tblPr/>
              <a:tblGrid>
                <a:gridCol w="3690938"/>
                <a:gridCol w="2133600"/>
                <a:gridCol w="2743200"/>
              </a:tblGrid>
              <a:tr h="892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Câu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Chủ ngữ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Từ ngữ tạo thành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8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9226" name="Text Box 90"/>
          <p:cNvSpPr txBox="1">
            <a:spLocks noChangeArrowheads="1"/>
          </p:cNvSpPr>
          <p:nvPr/>
        </p:nvSpPr>
        <p:spPr bwMode="auto">
          <a:xfrm>
            <a:off x="304800" y="56388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rgbClr val="FF3300"/>
                </a:solidFill>
                <a:latin typeface="Arial" charset="0"/>
              </a:rPr>
              <a:t>Ví dụ:</a:t>
            </a:r>
            <a:r>
              <a:rPr lang="en-US">
                <a:latin typeface="Arial" charset="0"/>
              </a:rPr>
              <a:t> Gà trống là sứ giả của bình minh.</a:t>
            </a:r>
          </a:p>
        </p:txBody>
      </p:sp>
      <p:sp>
        <p:nvSpPr>
          <p:cNvPr id="219227" name="Text Box 91"/>
          <p:cNvSpPr txBox="1">
            <a:spLocks noChangeArrowheads="1"/>
          </p:cNvSpPr>
          <p:nvPr/>
        </p:nvSpPr>
        <p:spPr bwMode="auto">
          <a:xfrm>
            <a:off x="4114800" y="2743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66"/>
                </a:solidFill>
                <a:latin typeface="Arial" charset="0"/>
              </a:rPr>
              <a:t>  Nhà nông</a:t>
            </a:r>
          </a:p>
        </p:txBody>
      </p:sp>
      <p:sp>
        <p:nvSpPr>
          <p:cNvPr id="219230" name="Text Box 94"/>
          <p:cNvSpPr txBox="1">
            <a:spLocks noChangeArrowheads="1"/>
          </p:cNvSpPr>
          <p:nvPr/>
        </p:nvSpPr>
        <p:spPr bwMode="auto">
          <a:xfrm>
            <a:off x="6477000" y="34290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9900"/>
                </a:solidFill>
                <a:latin typeface="Arial" charset="0"/>
              </a:rPr>
              <a:t>Cụm danh từ</a:t>
            </a:r>
          </a:p>
        </p:txBody>
      </p:sp>
      <p:sp>
        <p:nvSpPr>
          <p:cNvPr id="219232" name="Text Box 96"/>
          <p:cNvSpPr txBox="1">
            <a:spLocks noChangeArrowheads="1"/>
          </p:cNvSpPr>
          <p:nvPr/>
        </p:nvSpPr>
        <p:spPr bwMode="auto">
          <a:xfrm>
            <a:off x="6705600" y="2743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rgbClr val="FF9900"/>
                </a:solidFill>
                <a:latin typeface="Arial" charset="0"/>
              </a:rPr>
              <a:t> Danh từ </a:t>
            </a:r>
          </a:p>
        </p:txBody>
      </p:sp>
      <p:sp>
        <p:nvSpPr>
          <p:cNvPr id="219233" name="Text Box 97"/>
          <p:cNvSpPr txBox="1">
            <a:spLocks noChangeArrowheads="1"/>
          </p:cNvSpPr>
          <p:nvPr/>
        </p:nvSpPr>
        <p:spPr bwMode="auto">
          <a:xfrm>
            <a:off x="6781800" y="1981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9900"/>
                </a:solidFill>
                <a:latin typeface="Arial" charset="0"/>
              </a:rPr>
              <a:t>Danh từ</a:t>
            </a:r>
          </a:p>
        </p:txBody>
      </p:sp>
      <p:sp>
        <p:nvSpPr>
          <p:cNvPr id="219234" name="Text Box 98"/>
          <p:cNvSpPr txBox="1">
            <a:spLocks noChangeArrowheads="1"/>
          </p:cNvSpPr>
          <p:nvPr/>
        </p:nvSpPr>
        <p:spPr bwMode="auto">
          <a:xfrm>
            <a:off x="6629400" y="1295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>
                <a:solidFill>
                  <a:srgbClr val="FF9900"/>
                </a:solidFill>
                <a:latin typeface="Arial" charset="0"/>
              </a:rPr>
              <a:t>Danh từ</a:t>
            </a:r>
          </a:p>
        </p:txBody>
      </p:sp>
      <p:sp>
        <p:nvSpPr>
          <p:cNvPr id="219235" name="Text Box 99"/>
          <p:cNvSpPr txBox="1">
            <a:spLocks noChangeArrowheads="1"/>
          </p:cNvSpPr>
          <p:nvPr/>
        </p:nvSpPr>
        <p:spPr bwMode="auto">
          <a:xfrm>
            <a:off x="3886200" y="1295400"/>
            <a:ext cx="1905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33CC"/>
                </a:solidFill>
                <a:latin typeface="Arial" charset="0"/>
              </a:rPr>
              <a:t>    </a:t>
            </a:r>
            <a:r>
              <a:rPr lang="en-US" sz="2400">
                <a:solidFill>
                  <a:srgbClr val="FFFF66"/>
                </a:solidFill>
                <a:latin typeface="Arial" charset="0"/>
              </a:rPr>
              <a:t>Ruộng rẫy</a:t>
            </a:r>
          </a:p>
        </p:txBody>
      </p:sp>
      <p:sp>
        <p:nvSpPr>
          <p:cNvPr id="219236" name="Text Box 100"/>
          <p:cNvSpPr txBox="1">
            <a:spLocks noChangeArrowheads="1"/>
          </p:cNvSpPr>
          <p:nvPr/>
        </p:nvSpPr>
        <p:spPr bwMode="auto">
          <a:xfrm>
            <a:off x="4114800" y="1981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66"/>
                </a:solidFill>
                <a:latin typeface="Arial" charset="0"/>
              </a:rPr>
              <a:t>  Cuốc cày  </a:t>
            </a:r>
          </a:p>
        </p:txBody>
      </p:sp>
      <p:sp>
        <p:nvSpPr>
          <p:cNvPr id="17432" name="Line 102"/>
          <p:cNvSpPr>
            <a:spLocks noChangeShapeType="1"/>
          </p:cNvSpPr>
          <p:nvPr/>
        </p:nvSpPr>
        <p:spPr bwMode="auto">
          <a:xfrm>
            <a:off x="4191000" y="3048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57" name="Rectangle 121"/>
          <p:cNvSpPr>
            <a:spLocks noChangeArrowheads="1"/>
          </p:cNvSpPr>
          <p:nvPr/>
        </p:nvSpPr>
        <p:spPr bwMode="auto">
          <a:xfrm>
            <a:off x="3962400" y="3505200"/>
            <a:ext cx="2057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Kim Đồng và các bạn anh</a:t>
            </a:r>
          </a:p>
        </p:txBody>
      </p:sp>
      <p:sp>
        <p:nvSpPr>
          <p:cNvPr id="219262" name="Text Box 126"/>
          <p:cNvSpPr txBox="1">
            <a:spLocks noChangeArrowheads="1"/>
          </p:cNvSpPr>
          <p:nvPr/>
        </p:nvSpPr>
        <p:spPr bwMode="auto">
          <a:xfrm>
            <a:off x="381000" y="1295400"/>
            <a:ext cx="3657600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1.Ruộng rẫy là chiến trường </a:t>
            </a: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r>
              <a:rPr lang="en-US" sz="2400">
                <a:latin typeface="Arial" charset="0"/>
              </a:rPr>
              <a:t>2.Cuốc cày là vũ khí</a:t>
            </a: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r>
              <a:rPr lang="en-US" sz="2400">
                <a:latin typeface="Arial" charset="0"/>
              </a:rPr>
              <a:t>3.Nhà nông là chiến sĩ</a:t>
            </a: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r>
              <a:rPr lang="en-US" sz="2400">
                <a:latin typeface="Arial" charset="0"/>
              </a:rPr>
              <a:t>4.Kim Đồng và các bạn anh là những đội viên đầu tiên của Đội ta.</a:t>
            </a: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9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9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9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9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1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1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1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1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1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1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19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19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1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1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1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226" grpId="0" autoUpdateAnimBg="0"/>
      <p:bldP spid="219227" grpId="0"/>
      <p:bldP spid="219230" grpId="0"/>
      <p:bldP spid="219232" grpId="0"/>
      <p:bldP spid="219233" grpId="0"/>
      <p:bldP spid="219234" grpId="0"/>
      <p:bldP spid="219235" grpId="0"/>
      <p:bldP spid="219236" grpId="0"/>
      <p:bldP spid="219257" grpId="0"/>
      <p:bldP spid="21926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609600" y="914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pic>
        <p:nvPicPr>
          <p:cNvPr id="217095" name="Picture 7" descr="untitledjkloxl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57200"/>
            <a:ext cx="26670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1066800" y="3200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609600" y="25146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Nhà nông</a:t>
            </a:r>
          </a:p>
        </p:txBody>
      </p:sp>
      <p:sp>
        <p:nvSpPr>
          <p:cNvPr id="18439" name="Rectangle 16"/>
          <p:cNvSpPr>
            <a:spLocks noChangeArrowheads="1"/>
          </p:cNvSpPr>
          <p:nvPr/>
        </p:nvSpPr>
        <p:spPr bwMode="auto">
          <a:xfrm>
            <a:off x="533400" y="2514600"/>
            <a:ext cx="2362200" cy="609600"/>
          </a:xfrm>
          <a:prstGeom prst="rect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" charset="0"/>
            </a:endParaRPr>
          </a:p>
        </p:txBody>
      </p:sp>
      <p:sp>
        <p:nvSpPr>
          <p:cNvPr id="217110" name="Text Box 22"/>
          <p:cNvSpPr txBox="1">
            <a:spLocks noChangeArrowheads="1"/>
          </p:cNvSpPr>
          <p:nvPr/>
        </p:nvSpPr>
        <p:spPr bwMode="auto">
          <a:xfrm>
            <a:off x="5334000" y="25146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Ruộng rẫy</a:t>
            </a:r>
          </a:p>
        </p:txBody>
      </p:sp>
      <p:sp>
        <p:nvSpPr>
          <p:cNvPr id="18441" name="Rectangle 23"/>
          <p:cNvSpPr>
            <a:spLocks noChangeArrowheads="1"/>
          </p:cNvSpPr>
          <p:nvPr/>
        </p:nvSpPr>
        <p:spPr bwMode="auto">
          <a:xfrm>
            <a:off x="5334000" y="2514600"/>
            <a:ext cx="2667000" cy="6096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7114" name="Text Box 26"/>
          <p:cNvSpPr txBox="1">
            <a:spLocks noChangeArrowheads="1"/>
          </p:cNvSpPr>
          <p:nvPr/>
        </p:nvSpPr>
        <p:spPr bwMode="auto">
          <a:xfrm>
            <a:off x="2895600" y="5715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Kim Đồng</a:t>
            </a:r>
          </a:p>
        </p:txBody>
      </p:sp>
      <p:sp>
        <p:nvSpPr>
          <p:cNvPr id="18443" name="Rectangle 27"/>
          <p:cNvSpPr>
            <a:spLocks noChangeArrowheads="1"/>
          </p:cNvSpPr>
          <p:nvPr/>
        </p:nvSpPr>
        <p:spPr bwMode="auto">
          <a:xfrm>
            <a:off x="2895600" y="5715000"/>
            <a:ext cx="2667000" cy="6096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217139" name="Picture 51" descr="Ruongbacthan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457200"/>
            <a:ext cx="29718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140" name="Picture 52" descr="temkimdon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0" y="2895600"/>
            <a:ext cx="2133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1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1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7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7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7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7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03" grpId="0"/>
      <p:bldP spid="217110" grpId="0"/>
      <p:bldP spid="217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1625"/>
            <a:ext cx="3048000" cy="1462088"/>
          </a:xfrm>
        </p:spPr>
        <p:txBody>
          <a:bodyPr/>
          <a:lstStyle/>
          <a:p>
            <a:pPr algn="ctr" eaLnBrk="1" hangingPunct="1"/>
            <a:r>
              <a:rPr lang="en-US" sz="4000" b="1" u="sng" smtClean="0">
                <a:solidFill>
                  <a:srgbClr val="FF3300"/>
                </a:solidFill>
                <a:latin typeface="Arial" charset="0"/>
              </a:rPr>
              <a:t>GHI NHỚ: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81200"/>
            <a:ext cx="8458200" cy="3810000"/>
          </a:xfrm>
          <a:solidFill>
            <a:srgbClr val="FFCC66"/>
          </a:solidFill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chemeClr val="bg2"/>
                </a:solidFill>
                <a:latin typeface="Arial" charset="0"/>
              </a:rPr>
              <a:t>1. Chủ ngữ trong câu kể </a:t>
            </a:r>
            <a:r>
              <a:rPr lang="en-US" i="1" smtClean="0">
                <a:solidFill>
                  <a:schemeClr val="bg2"/>
                </a:solidFill>
                <a:latin typeface="Arial" charset="0"/>
              </a:rPr>
              <a:t>Ai là gì?</a:t>
            </a:r>
            <a:r>
              <a:rPr lang="en-US" smtClean="0">
                <a:solidFill>
                  <a:schemeClr val="bg2"/>
                </a:solidFill>
                <a:latin typeface="Arial" charset="0"/>
              </a:rPr>
              <a:t> chỉ sự vật được giới thiệu, nhận định ở vị ngữ.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chemeClr val="bg2"/>
                </a:solidFill>
                <a:latin typeface="Arial" charset="0"/>
              </a:rPr>
              <a:t>2. Chủ ngữ trả lời cho câu hỏi:</a:t>
            </a:r>
            <a:r>
              <a:rPr lang="en-US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mtClean="0">
                <a:solidFill>
                  <a:schemeClr val="hlink"/>
                </a:solidFill>
                <a:latin typeface="Arial" charset="0"/>
              </a:rPr>
              <a:t>Ai ?</a:t>
            </a:r>
            <a:r>
              <a:rPr lang="en-US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mtClean="0">
                <a:solidFill>
                  <a:schemeClr val="bg2"/>
                </a:solidFill>
                <a:latin typeface="Arial" charset="0"/>
              </a:rPr>
              <a:t>Hoặc</a:t>
            </a:r>
            <a:r>
              <a:rPr lang="en-US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mtClean="0">
                <a:solidFill>
                  <a:schemeClr val="hlink"/>
                </a:solidFill>
                <a:latin typeface="Arial" charset="0"/>
              </a:rPr>
              <a:t>Con gì ?</a:t>
            </a:r>
            <a:r>
              <a:rPr lang="en-US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mtClean="0">
                <a:solidFill>
                  <a:schemeClr val="bg2"/>
                </a:solidFill>
                <a:latin typeface="Arial" charset="0"/>
              </a:rPr>
              <a:t>,</a:t>
            </a:r>
            <a:r>
              <a:rPr lang="en-US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mtClean="0">
                <a:solidFill>
                  <a:schemeClr val="hlink"/>
                </a:solidFill>
                <a:latin typeface="Arial" charset="0"/>
              </a:rPr>
              <a:t>Cái gì</a:t>
            </a:r>
            <a:r>
              <a:rPr lang="en-US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mtClean="0">
                <a:solidFill>
                  <a:schemeClr val="hlink"/>
                </a:solidFill>
                <a:latin typeface="Arial" charset="0"/>
              </a:rPr>
              <a:t>?</a:t>
            </a:r>
            <a:r>
              <a:rPr lang="en-US" smtClean="0">
                <a:solidFill>
                  <a:schemeClr val="bg2"/>
                </a:solidFill>
                <a:latin typeface="Arial" charset="0"/>
              </a:rPr>
              <a:t>.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chemeClr val="bg2"/>
                </a:solidFill>
                <a:latin typeface="Arial" charset="0"/>
              </a:rPr>
              <a:t>3. Chủ ngữ thường do danh từ (hoặc cụm danh từ) tạo thành.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06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06531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6531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065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65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065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65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0" grpId="0"/>
      <p:bldP spid="40653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AutoShape 4"/>
          <p:cNvSpPr>
            <a:spLocks noChangeArrowheads="1"/>
          </p:cNvSpPr>
          <p:nvPr/>
        </p:nvSpPr>
        <p:spPr bwMode="auto">
          <a:xfrm>
            <a:off x="2971800" y="609600"/>
            <a:ext cx="3581400" cy="1752600"/>
          </a:xfrm>
          <a:prstGeom prst="wedgeRoundRectCallout">
            <a:avLst>
              <a:gd name="adj1" fmla="val -61171"/>
              <a:gd name="adj2" fmla="val 93931"/>
              <a:gd name="adj3" fmla="val 16667"/>
            </a:avLst>
          </a:prstGeom>
          <a:solidFill>
            <a:srgbClr val="FFFF66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Đặt câu k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ể </a:t>
            </a:r>
            <a:r>
              <a:rPr lang="en-US" sz="2400" i="1">
                <a:solidFill>
                  <a:schemeClr val="bg1"/>
                </a:solidFill>
                <a:latin typeface="Arial" charset="0"/>
              </a:rPr>
              <a:t>Ai là gì ?</a:t>
            </a:r>
            <a:endParaRPr lang="en-US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 để minh hoạ cho ghi nhớ.</a:t>
            </a:r>
          </a:p>
        </p:txBody>
      </p:sp>
      <p:pic>
        <p:nvPicPr>
          <p:cNvPr id="407557" name="Picture 5" descr="36_1_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7558" name="AutoShape 6"/>
          <p:cNvSpPr>
            <a:spLocks noChangeArrowheads="1"/>
          </p:cNvSpPr>
          <p:nvPr/>
        </p:nvSpPr>
        <p:spPr bwMode="auto">
          <a:xfrm>
            <a:off x="4038600" y="2590800"/>
            <a:ext cx="3810000" cy="1371600"/>
          </a:xfrm>
          <a:prstGeom prst="cloudCallout">
            <a:avLst>
              <a:gd name="adj1" fmla="val 80000"/>
              <a:gd name="adj2" fmla="val 4919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latin typeface="Arial" charset="0"/>
              </a:rPr>
              <a:t>Chủ ngữ trả lời cho câu hỏi </a:t>
            </a:r>
            <a:r>
              <a:rPr lang="en-US" sz="2400" i="1">
                <a:latin typeface="Arial" charset="0"/>
              </a:rPr>
              <a:t>Ai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latin typeface="Arial" charset="0"/>
              </a:rPr>
              <a:t>?</a:t>
            </a:r>
          </a:p>
        </p:txBody>
      </p:sp>
      <p:sp>
        <p:nvSpPr>
          <p:cNvPr id="407560" name="AutoShape 8"/>
          <p:cNvSpPr>
            <a:spLocks noChangeArrowheads="1"/>
          </p:cNvSpPr>
          <p:nvPr/>
        </p:nvSpPr>
        <p:spPr bwMode="auto">
          <a:xfrm>
            <a:off x="228600" y="3733800"/>
            <a:ext cx="4343400" cy="1752600"/>
          </a:xfrm>
          <a:prstGeom prst="cloudCallout">
            <a:avLst>
              <a:gd name="adj1" fmla="val -52194"/>
              <a:gd name="adj2" fmla="val 109148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solidFill>
                  <a:schemeClr val="folHlink"/>
                </a:solidFill>
                <a:latin typeface="Arial" charset="0"/>
              </a:rPr>
              <a:t>Chủ ngữ trả lời cho câu hỏi </a:t>
            </a:r>
          </a:p>
          <a:p>
            <a:pPr algn="ctr"/>
            <a:r>
              <a:rPr lang="en-US" sz="2400" i="1">
                <a:solidFill>
                  <a:schemeClr val="folHlink"/>
                </a:solidFill>
                <a:latin typeface="Arial" charset="0"/>
              </a:rPr>
              <a:t>Con gì ?</a:t>
            </a:r>
          </a:p>
        </p:txBody>
      </p:sp>
      <p:sp>
        <p:nvSpPr>
          <p:cNvPr id="407561" name="AutoShape 9"/>
          <p:cNvSpPr>
            <a:spLocks noChangeArrowheads="1"/>
          </p:cNvSpPr>
          <p:nvPr/>
        </p:nvSpPr>
        <p:spPr bwMode="auto">
          <a:xfrm>
            <a:off x="4648200" y="4495800"/>
            <a:ext cx="3810000" cy="1828800"/>
          </a:xfrm>
          <a:prstGeom prst="cloudCallout">
            <a:avLst>
              <a:gd name="adj1" fmla="val 61500"/>
              <a:gd name="adj2" fmla="val 6710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latin typeface="Arial" charset="0"/>
              </a:rPr>
              <a:t>Chủ ngữ trả lời cho câu hỏi </a:t>
            </a:r>
          </a:p>
          <a:p>
            <a:pPr algn="ctr"/>
            <a:r>
              <a:rPr lang="en-US" sz="2400" i="1">
                <a:latin typeface="Arial" charset="0"/>
              </a:rPr>
              <a:t>Cái gì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0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6" grpId="0" animBg="1"/>
      <p:bldP spid="407558" grpId="0" animBg="1"/>
      <p:bldP spid="407560" grpId="0" animBg="1"/>
      <p:bldP spid="4075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04800"/>
            <a:ext cx="84582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sz="2800" u="sng" smtClean="0">
                <a:solidFill>
                  <a:srgbClr val="FF3300"/>
                </a:solidFill>
              </a:rPr>
              <a:t>Bài 1</a:t>
            </a:r>
            <a:r>
              <a:rPr lang="pt-BR" sz="2800" smtClean="0">
                <a:solidFill>
                  <a:srgbClr val="FF3300"/>
                </a:solidFill>
              </a:rPr>
              <a:t>.</a:t>
            </a:r>
            <a:r>
              <a:rPr lang="pt-BR" sz="2800" smtClean="0">
                <a:solidFill>
                  <a:schemeClr val="hlink"/>
                </a:solidFill>
              </a:rPr>
              <a:t> Đọc các câu sau: </a:t>
            </a:r>
          </a:p>
          <a:p>
            <a:pPr eaLnBrk="1" hangingPunct="1">
              <a:buFontTx/>
              <a:buNone/>
            </a:pPr>
            <a:r>
              <a:rPr lang="pt-BR" sz="2800" smtClean="0"/>
              <a:t>	 - Văn hoá nghệ thuật cũng là một mặt trận. Anh chị em là chiến sĩ trên mặt trận ấy.</a:t>
            </a:r>
          </a:p>
          <a:p>
            <a:pPr eaLnBrk="1" hangingPunct="1">
              <a:buFontTx/>
              <a:buNone/>
            </a:pPr>
            <a:r>
              <a:rPr lang="pt-BR" sz="2800" smtClean="0"/>
              <a:t>                                     HỒ CHÍ MINH</a:t>
            </a:r>
          </a:p>
          <a:p>
            <a:pPr eaLnBrk="1" hangingPunct="1">
              <a:buFontTx/>
              <a:buNone/>
            </a:pPr>
            <a:r>
              <a:rPr lang="pt-BR" sz="2800" smtClean="0"/>
              <a:t>    - Vừa buồn mà lại vừa vui mới thực là nỗi niềm bông phượng. Hoa phượng là hoa học trò.</a:t>
            </a:r>
          </a:p>
          <a:p>
            <a:pPr eaLnBrk="1" hangingPunct="1">
              <a:buFontTx/>
              <a:buNone/>
            </a:pPr>
            <a:r>
              <a:rPr lang="pt-BR" sz="2800" smtClean="0"/>
              <a:t>                                     XUÂN DIỆU</a:t>
            </a:r>
          </a:p>
          <a:p>
            <a:pPr eaLnBrk="1" hangingPunct="1">
              <a:buFontTx/>
              <a:buNone/>
            </a:pPr>
            <a:r>
              <a:rPr lang="pt-BR" sz="2000" smtClean="0"/>
              <a:t>                                                                                                                             </a:t>
            </a:r>
            <a:endParaRPr lang="en-US" sz="2000" smtClean="0"/>
          </a:p>
        </p:txBody>
      </p:sp>
      <p:graphicFrame>
        <p:nvGraphicFramePr>
          <p:cNvPr id="193592" name="Group 56"/>
          <p:cNvGraphicFramePr>
            <a:graphicFrameLocks noGrp="1"/>
          </p:cNvGraphicFramePr>
          <p:nvPr>
            <p:ph/>
          </p:nvPr>
        </p:nvGraphicFramePr>
        <p:xfrm>
          <a:off x="990600" y="4876800"/>
          <a:ext cx="5410200" cy="579438"/>
        </p:xfrm>
        <a:graphic>
          <a:graphicData uri="http://schemas.openxmlformats.org/drawingml/2006/table">
            <a:tbl>
              <a:tblPr/>
              <a:tblGrid>
                <a:gridCol w="5410200"/>
              </a:tblGrid>
              <a:tr h="57943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a) Tìm câu kể 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Ai là gì ?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567" name="Rectangle 31"/>
          <p:cNvSpPr>
            <a:spLocks noChangeArrowheads="1"/>
          </p:cNvSpPr>
          <p:nvPr/>
        </p:nvSpPr>
        <p:spPr bwMode="auto">
          <a:xfrm rot="10800000" flipV="1">
            <a:off x="835025" y="6124575"/>
            <a:ext cx="73152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Thảo luận nhóm đôi 2 phút.</a:t>
            </a:r>
          </a:p>
        </p:txBody>
      </p:sp>
      <p:sp>
        <p:nvSpPr>
          <p:cNvPr id="193568" name="Rectangle 32"/>
          <p:cNvSpPr>
            <a:spLocks noChangeArrowheads="1"/>
          </p:cNvSpPr>
          <p:nvPr/>
        </p:nvSpPr>
        <p:spPr bwMode="auto">
          <a:xfrm rot="10840091" flipV="1">
            <a:off x="879475" y="5437188"/>
            <a:ext cx="7635875" cy="522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b) Xác định chủ ngữ của các câu tìm được.</a:t>
            </a:r>
            <a:r>
              <a:rPr lang="en-US" sz="2400">
                <a:latin typeface="Arial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935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93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/>
      <p:bldP spid="193567" grpId="0" autoUpdateAnimBg="0"/>
      <p:bldP spid="193567" grpId="1"/>
      <p:bldP spid="1935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5464" name="Group 136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686800" cy="6229350"/>
        </p:xfrm>
        <a:graphic>
          <a:graphicData uri="http://schemas.openxmlformats.org/drawingml/2006/table">
            <a:tbl>
              <a:tblPr/>
              <a:tblGrid>
                <a:gridCol w="4800600"/>
                <a:gridCol w="3886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Câu kể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Ai là gì 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Chủ ngữ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135255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5441" name="Text Box 113"/>
          <p:cNvSpPr txBox="1">
            <a:spLocks noChangeArrowheads="1"/>
          </p:cNvSpPr>
          <p:nvPr/>
        </p:nvSpPr>
        <p:spPr bwMode="auto">
          <a:xfrm>
            <a:off x="228600" y="914400"/>
            <a:ext cx="472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 1. Văn hoá nghệ thuật cũng là một mặt trận.</a:t>
            </a:r>
          </a:p>
        </p:txBody>
      </p:sp>
      <p:sp>
        <p:nvSpPr>
          <p:cNvPr id="355442" name="Text Box 114"/>
          <p:cNvSpPr txBox="1">
            <a:spLocks noChangeArrowheads="1"/>
          </p:cNvSpPr>
          <p:nvPr/>
        </p:nvSpPr>
        <p:spPr bwMode="auto">
          <a:xfrm>
            <a:off x="5029200" y="9144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 </a:t>
            </a:r>
            <a:r>
              <a:rPr lang="en-US">
                <a:solidFill>
                  <a:srgbClr val="FF9900"/>
                </a:solidFill>
                <a:latin typeface="Arial" charset="0"/>
              </a:rPr>
              <a:t>Văn hoá nghệ thuật</a:t>
            </a:r>
          </a:p>
        </p:txBody>
      </p:sp>
      <p:sp>
        <p:nvSpPr>
          <p:cNvPr id="355443" name="Text Box 115"/>
          <p:cNvSpPr txBox="1">
            <a:spLocks noChangeArrowheads="1"/>
          </p:cNvSpPr>
          <p:nvPr/>
        </p:nvSpPr>
        <p:spPr bwMode="auto">
          <a:xfrm>
            <a:off x="228600" y="2286000"/>
            <a:ext cx="480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 2. Anh chị em là chiến sĩ trên mặt trận ấy.</a:t>
            </a:r>
          </a:p>
        </p:txBody>
      </p:sp>
      <p:sp>
        <p:nvSpPr>
          <p:cNvPr id="355444" name="Text Box 116"/>
          <p:cNvSpPr txBox="1">
            <a:spLocks noChangeArrowheads="1"/>
          </p:cNvSpPr>
          <p:nvPr/>
        </p:nvSpPr>
        <p:spPr bwMode="auto">
          <a:xfrm rot="10800000" flipV="1">
            <a:off x="5029200" y="22860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 </a:t>
            </a:r>
            <a:r>
              <a:rPr lang="en-US">
                <a:solidFill>
                  <a:srgbClr val="FF9900"/>
                </a:solidFill>
                <a:latin typeface="Arial" charset="0"/>
              </a:rPr>
              <a:t>Anh chị em</a:t>
            </a:r>
          </a:p>
        </p:txBody>
      </p:sp>
      <p:sp>
        <p:nvSpPr>
          <p:cNvPr id="355445" name="Text Box 117"/>
          <p:cNvSpPr txBox="1">
            <a:spLocks noChangeArrowheads="1"/>
          </p:cNvSpPr>
          <p:nvPr/>
        </p:nvSpPr>
        <p:spPr bwMode="auto">
          <a:xfrm rot="10800000" flipV="1">
            <a:off x="228600" y="3581400"/>
            <a:ext cx="4343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 3. Vừa buồn mà lại vừa vui mới thực là nỗi niềm bông phượng.</a:t>
            </a:r>
            <a:endParaRPr lang="en-US" sz="2400">
              <a:latin typeface="Arial" charset="0"/>
            </a:endParaRPr>
          </a:p>
        </p:txBody>
      </p:sp>
      <p:sp>
        <p:nvSpPr>
          <p:cNvPr id="355446" name="Text Box 118"/>
          <p:cNvSpPr txBox="1">
            <a:spLocks noChangeArrowheads="1"/>
          </p:cNvSpPr>
          <p:nvPr/>
        </p:nvSpPr>
        <p:spPr bwMode="auto">
          <a:xfrm rot="10800000" flipV="1">
            <a:off x="5027613" y="3435350"/>
            <a:ext cx="3889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rgbClr val="FF9900"/>
                </a:solidFill>
                <a:latin typeface="Arial" charset="0"/>
              </a:rPr>
              <a:t> Vừa buồn mà lại vừa vui</a:t>
            </a:r>
            <a:endParaRPr lang="en-US" sz="240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355447" name="Text Box 119"/>
          <p:cNvSpPr txBox="1">
            <a:spLocks noChangeArrowheads="1"/>
          </p:cNvSpPr>
          <p:nvPr/>
        </p:nvSpPr>
        <p:spPr bwMode="auto">
          <a:xfrm rot="10800000" flipV="1">
            <a:off x="303213" y="4964113"/>
            <a:ext cx="47259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4. Hoa phượng là hoa học trò. </a:t>
            </a:r>
            <a:endParaRPr lang="en-US" sz="2400">
              <a:latin typeface="Arial" charset="0"/>
            </a:endParaRPr>
          </a:p>
        </p:txBody>
      </p:sp>
      <p:sp>
        <p:nvSpPr>
          <p:cNvPr id="355448" name="Text Box 120"/>
          <p:cNvSpPr txBox="1">
            <a:spLocks noChangeArrowheads="1"/>
          </p:cNvSpPr>
          <p:nvPr/>
        </p:nvSpPr>
        <p:spPr bwMode="auto">
          <a:xfrm>
            <a:off x="5029200" y="51816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 </a:t>
            </a:r>
            <a:r>
              <a:rPr lang="en-US">
                <a:solidFill>
                  <a:srgbClr val="FF9900"/>
                </a:solidFill>
                <a:latin typeface="Arial" charset="0"/>
              </a:rPr>
              <a:t>Hoa phượng</a:t>
            </a:r>
            <a:endParaRPr lang="en-US" sz="2400">
              <a:solidFill>
                <a:srgbClr val="FF99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441" grpId="0" autoUpdateAnimBg="0"/>
      <p:bldP spid="355442" grpId="0" autoUpdateAnimBg="0"/>
      <p:bldP spid="355443" grpId="0" autoUpdateAnimBg="0"/>
      <p:bldP spid="355444" grpId="0" autoUpdateAnimBg="0"/>
      <p:bldP spid="355445" grpId="0" autoUpdateAnimBg="0"/>
      <p:bldP spid="355446" grpId="0" autoUpdateAnimBg="0"/>
      <p:bldP spid="355447" grpId="0" autoUpdateAnimBg="0"/>
      <p:bldP spid="355448" grpId="0" autoUpdateAnimBg="0"/>
    </p:bldLst>
  </p:timing>
</p:sld>
</file>

<file path=ppt/theme/theme1.xml><?xml version="1.0" encoding="utf-8"?>
<a:theme xmlns:a="http://schemas.openxmlformats.org/drawingml/2006/main" name="Fireworks">
  <a:themeElements>
    <a:clrScheme name="Fireworks 2">
      <a:dk1>
        <a:srgbClr val="0000A4"/>
      </a:dk1>
      <a:lt1>
        <a:srgbClr val="CCFFFF"/>
      </a:lt1>
      <a:dk2>
        <a:srgbClr val="000066"/>
      </a:dk2>
      <a:lt2>
        <a:srgbClr val="00FFFF"/>
      </a:lt2>
      <a:accent1>
        <a:srgbClr val="51B2E3"/>
      </a:accent1>
      <a:accent2>
        <a:srgbClr val="04E8AC"/>
      </a:accent2>
      <a:accent3>
        <a:srgbClr val="AAAAB8"/>
      </a:accent3>
      <a:accent4>
        <a:srgbClr val="AEDADA"/>
      </a:accent4>
      <a:accent5>
        <a:srgbClr val="B3D5EF"/>
      </a:accent5>
      <a:accent6>
        <a:srgbClr val="03D29B"/>
      </a:accent6>
      <a:hlink>
        <a:srgbClr val="FF3399"/>
      </a:hlink>
      <a:folHlink>
        <a:srgbClr val="8F5FD5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works 6">
    <a:dk1>
      <a:srgbClr val="000000"/>
    </a:dk1>
    <a:lt1>
      <a:srgbClr val="FFFFFF"/>
    </a:lt1>
    <a:dk2>
      <a:srgbClr val="993366"/>
    </a:dk2>
    <a:lt2>
      <a:srgbClr val="CCFFFF"/>
    </a:lt2>
    <a:accent1>
      <a:srgbClr val="CCECFF"/>
    </a:accent1>
    <a:accent2>
      <a:srgbClr val="FFFF99"/>
    </a:accent2>
    <a:accent3>
      <a:srgbClr val="FFFFFF"/>
    </a:accent3>
    <a:accent4>
      <a:srgbClr val="000000"/>
    </a:accent4>
    <a:accent5>
      <a:srgbClr val="E2F4FF"/>
    </a:accent5>
    <a:accent6>
      <a:srgbClr val="E7E78A"/>
    </a:accent6>
    <a:hlink>
      <a:srgbClr val="FFCCFF"/>
    </a:hlink>
    <a:folHlink>
      <a:srgbClr val="FFCCCC"/>
    </a:folHlink>
  </a:clrScheme>
</a:themeOverride>
</file>

<file path=ppt/theme/themeOverride2.xml><?xml version="1.0" encoding="utf-8"?>
<a:themeOverride xmlns:a="http://schemas.openxmlformats.org/drawingml/2006/main">
  <a:clrScheme name="Ocean 2">
    <a:dk1>
      <a:srgbClr val="000066"/>
    </a:dk1>
    <a:lt1>
      <a:srgbClr val="FFFFFF"/>
    </a:lt1>
    <a:dk2>
      <a:srgbClr val="5D93FF"/>
    </a:dk2>
    <a:lt2>
      <a:srgbClr val="FFFFFF"/>
    </a:lt2>
    <a:accent1>
      <a:srgbClr val="6666FF"/>
    </a:accent1>
    <a:accent2>
      <a:srgbClr val="9999FF"/>
    </a:accent2>
    <a:accent3>
      <a:srgbClr val="B6C8FF"/>
    </a:accent3>
    <a:accent4>
      <a:srgbClr val="DADADA"/>
    </a:accent4>
    <a:accent5>
      <a:srgbClr val="B8B8FF"/>
    </a:accent5>
    <a:accent6>
      <a:srgbClr val="8A8AE7"/>
    </a:accent6>
    <a:hlink>
      <a:srgbClr val="FF3300"/>
    </a:hlink>
    <a:folHlink>
      <a:srgbClr val="FF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3169</TotalTime>
  <Words>788</Words>
  <Application>Microsoft PowerPoint</Application>
  <PresentationFormat>On-screen Show (4:3)</PresentationFormat>
  <Paragraphs>142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Times New Roman</vt:lpstr>
      <vt:lpstr>Arial</vt:lpstr>
      <vt:lpstr>Arial Black</vt:lpstr>
      <vt:lpstr>Tahoma</vt:lpstr>
      <vt:lpstr>Wingdings</vt:lpstr>
      <vt:lpstr>VNI-Times</vt:lpstr>
      <vt:lpstr>Fireworks</vt:lpstr>
      <vt:lpstr>Ocean</vt:lpstr>
      <vt:lpstr>Clouds</vt:lpstr>
      <vt:lpstr>Mountain Top</vt:lpstr>
      <vt:lpstr>Microsoft Clip Gallery</vt:lpstr>
      <vt:lpstr>Slide 1</vt:lpstr>
      <vt:lpstr>Slide 2</vt:lpstr>
      <vt:lpstr>Slide 3</vt:lpstr>
      <vt:lpstr>Slide 4</vt:lpstr>
      <vt:lpstr>Slide 5</vt:lpstr>
      <vt:lpstr>GHI NHỚ:</vt:lpstr>
      <vt:lpstr>Slide 7</vt:lpstr>
      <vt:lpstr>Slide 8</vt:lpstr>
      <vt:lpstr>Slide 9</vt:lpstr>
      <vt:lpstr>Slide 10</vt:lpstr>
      <vt:lpstr>Bài 3. Đặt câu kể Ai là gì?  Với các từ ngữ sau làm chủ ngữ: 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RACH GIA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Yen</dc:creator>
  <cp:lastModifiedBy>CSTeam</cp:lastModifiedBy>
  <cp:revision>303</cp:revision>
  <cp:lastPrinted>1601-01-01T00:00:00Z</cp:lastPrinted>
  <dcterms:created xsi:type="dcterms:W3CDTF">2008-03-20T12:35:24Z</dcterms:created>
  <dcterms:modified xsi:type="dcterms:W3CDTF">2016-06-30T01:46:10Z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